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
      <p:font typeface="Gill Sans"/>
      <p:regular r:id="rId39"/>
      <p:bold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17D8C3-5E1B-4183-B9BA-1187B5089CE1}">
  <a:tblStyle styleId="{7217D8C3-5E1B-4183-B9BA-1187B5089CE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GillSans-bold.fntdata"/><Relationship Id="rId20" Type="http://schemas.openxmlformats.org/officeDocument/2006/relationships/slide" Target="slides/slide14.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6.xml"/><Relationship Id="rId44" Type="http://schemas.openxmlformats.org/officeDocument/2006/relationships/font" Target="fonts/OpenSans-boldItalic.fntdata"/><Relationship Id="rId21" Type="http://schemas.openxmlformats.org/officeDocument/2006/relationships/slide" Target="slides/slide15.xml"/><Relationship Id="rId43" Type="http://schemas.openxmlformats.org/officeDocument/2006/relationships/font" Target="fonts/OpenSans-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GillSans-regular.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t-groupe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1" name="Google Shape;17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80c76ce118_6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0c76ce118_6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80c76ce118_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0c76ce118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80c76ce118_6_121:notes"/>
          <p:cNvSpPr/>
          <p:nvPr>
            <p:ph idx="2" type="sldImg"/>
          </p:nvPr>
        </p:nvSpPr>
        <p:spPr>
          <a:xfrm>
            <a:off x="642938" y="1088571"/>
            <a:ext cx="5143500" cy="2939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g80c76ce118_6_121:notes"/>
          <p:cNvSpPr txBox="1"/>
          <p:nvPr>
            <p:ph idx="1" type="body"/>
          </p:nvPr>
        </p:nvSpPr>
        <p:spPr>
          <a:xfrm>
            <a:off x="642938" y="4191000"/>
            <a:ext cx="5143500" cy="3429000"/>
          </a:xfrm>
          <a:prstGeom prst="rect">
            <a:avLst/>
          </a:prstGeom>
          <a:noFill/>
          <a:ln>
            <a:noFill/>
          </a:ln>
        </p:spPr>
        <p:txBody>
          <a:bodyPr anchorCtr="0" anchor="t" bIns="43075" lIns="86175" spcFirstLastPara="1" rIns="86175" wrap="square" tIns="43075">
            <a:noAutofit/>
          </a:bodyPr>
          <a:lstStyle/>
          <a:p>
            <a:pPr indent="0" lvl="0" marL="0" rtl="0" algn="l">
              <a:spcBef>
                <a:spcPts val="0"/>
              </a:spcBef>
              <a:spcAft>
                <a:spcPts val="0"/>
              </a:spcAft>
              <a:buNone/>
            </a:pPr>
            <a:r>
              <a:t/>
            </a:r>
            <a:endParaRPr/>
          </a:p>
        </p:txBody>
      </p:sp>
      <p:sp>
        <p:nvSpPr>
          <p:cNvPr id="358" name="Google Shape;358;g80c76ce118_6_121:notes"/>
          <p:cNvSpPr txBox="1"/>
          <p:nvPr>
            <p:ph idx="12" type="sldNum"/>
          </p:nvPr>
        </p:nvSpPr>
        <p:spPr>
          <a:xfrm>
            <a:off x="3641825" y="8271632"/>
            <a:ext cx="2786100" cy="436800"/>
          </a:xfrm>
          <a:prstGeom prst="rect">
            <a:avLst/>
          </a:prstGeom>
          <a:noFill/>
          <a:ln>
            <a:noFill/>
          </a:ln>
        </p:spPr>
        <p:txBody>
          <a:bodyPr anchorCtr="0" anchor="b" bIns="43075" lIns="86175" spcFirstLastPara="1" rIns="86175" wrap="square" tIns="43075">
            <a:noAutofit/>
          </a:bodyPr>
          <a:lstStyle/>
          <a:p>
            <a:pPr indent="0" lvl="0" marL="0" rtl="0" algn="r">
              <a:spcBef>
                <a:spcPts val="0"/>
              </a:spcBef>
              <a:spcAft>
                <a:spcPts val="0"/>
              </a:spcAft>
              <a:buNone/>
            </a:pPr>
            <a:fld id="{00000000-1234-1234-1234-123412341234}" type="slidenum">
              <a:rPr lang="en-US" sz="1300"/>
              <a:t>‹#›</a:t>
            </a:fld>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80c76ce118_6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0c76ce118_6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0c76ce118_6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0c76ce118_6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c27864d15a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c27864d15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mission of the Open Mainframe Project is to build that community and adoption of Open Source on the mainframe, which will ( read points above )</a:t>
            </a:r>
            <a:endParaRPr/>
          </a:p>
        </p:txBody>
      </p:sp>
      <p:sp>
        <p:nvSpPr>
          <p:cNvPr id="178" name="Google Shape;178;gc27864d15a_0_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b3b5216608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71" name="Google Shape;471;gb3b5216608_0_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82" name="Google Shape;48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3b521660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183" name="Google Shape;183;gb3b5216608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3b5216608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3b5216608_0_2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3b5216608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3b5216608_0_4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0c76ce118_1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80c76ce11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0c76ce118_1_1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80c76ce118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3" name="Google Shape;93;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4" name="Google Shape;94;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7" name="Google Shape;97;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8" name="Google Shape;98;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9" name="Google Shape;99;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1" name="Google Shape;101;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2" name="Google Shape;102;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pic>
        <p:nvPicPr>
          <p:cNvPr id="104" name="Google Shape;104;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05" name="Google Shape;105;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6" name="Google Shape;106;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7" name="Google Shape;107;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08" name="Shape 108"/>
        <p:cNvGrpSpPr/>
        <p:nvPr/>
      </p:nvGrpSpPr>
      <p:grpSpPr>
        <a:xfrm>
          <a:off x="0" y="0"/>
          <a:ext cx="0" cy="0"/>
          <a:chOff x="0" y="0"/>
          <a:chExt cx="0" cy="0"/>
        </a:xfrm>
      </p:grpSpPr>
      <p:sp>
        <p:nvSpPr>
          <p:cNvPr id="109" name="Google Shape;109;p17"/>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0" name="Google Shape;110;p1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11" name="Google Shape;111;p17"/>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12" name="Google Shape;112;p17"/>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13" name="Google Shape;113;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4" name="Google Shape;114;p1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5" name="Google Shape;115;p1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6" name="Google Shape;116;p17"/>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7" name="Google Shape;117;p17"/>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8" name="Google Shape;118;p17"/>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9" name="Shape 119"/>
        <p:cNvGrpSpPr/>
        <p:nvPr/>
      </p:nvGrpSpPr>
      <p:grpSpPr>
        <a:xfrm>
          <a:off x="0" y="0"/>
          <a:ext cx="0" cy="0"/>
          <a:chOff x="0" y="0"/>
          <a:chExt cx="0" cy="0"/>
        </a:xfrm>
      </p:grpSpPr>
      <p:sp>
        <p:nvSpPr>
          <p:cNvPr id="120" name="Google Shape;120;p18"/>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1" name="Google Shape;121;p18"/>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2" name="Google Shape;122;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3" name="Google Shape;123;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4" name="Google Shape;124;p18"/>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5" name="Google Shape;125;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6" name="Google Shape;126;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27" name="Shape 127"/>
        <p:cNvGrpSpPr/>
        <p:nvPr/>
      </p:nvGrpSpPr>
      <p:grpSpPr>
        <a:xfrm>
          <a:off x="0" y="0"/>
          <a:ext cx="0" cy="0"/>
          <a:chOff x="0" y="0"/>
          <a:chExt cx="0" cy="0"/>
        </a:xfrm>
      </p:grpSpPr>
      <p:sp>
        <p:nvSpPr>
          <p:cNvPr id="128" name="Google Shape;128;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9" name="Google Shape;129;p19"/>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30" name="Google Shape;130;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1" name="Google Shape;131;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2" name="Google Shape;132;p19"/>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3" name="Google Shape;133;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4" name="Google Shape;134;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5" name="Shape 135"/>
        <p:cNvGrpSpPr/>
        <p:nvPr/>
      </p:nvGrpSpPr>
      <p:grpSpPr>
        <a:xfrm>
          <a:off x="0" y="0"/>
          <a:ext cx="0" cy="0"/>
          <a:chOff x="0" y="0"/>
          <a:chExt cx="0" cy="0"/>
        </a:xfrm>
      </p:grpSpPr>
      <p:sp>
        <p:nvSpPr>
          <p:cNvPr id="136" name="Google Shape;136;p2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37" name="Google Shape;137;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8" name="Google Shape;138;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9" name="Google Shape;139;p20"/>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0" name="Google Shape;140;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1" name="Google Shape;141;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42" name="Shape 142"/>
        <p:cNvGrpSpPr/>
        <p:nvPr/>
      </p:nvGrpSpPr>
      <p:grpSpPr>
        <a:xfrm>
          <a:off x="0" y="0"/>
          <a:ext cx="0" cy="0"/>
          <a:chOff x="0" y="0"/>
          <a:chExt cx="0" cy="0"/>
        </a:xfrm>
      </p:grpSpPr>
      <p:sp>
        <p:nvSpPr>
          <p:cNvPr id="143" name="Google Shape;143;p21"/>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44" name="Google Shape;144;p21"/>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45" name="Google Shape;145;p21"/>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6" name="Google Shape;146;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7" name="Google Shape;147;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50" name="Google Shape;150;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55" name="Google Shape;155;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24"/>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24"/>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59" name="Google Shape;159;p24"/>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60" name="Google Shape;160;p24"/>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161" name="Google Shape;161;p24"/>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24"/>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25"/>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65" name="Google Shape;165;p25"/>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166" name="Google Shape;166;p25"/>
          <p:cNvSpPr txBox="1"/>
          <p:nvPr>
            <p:ph idx="12" type="sldNum"/>
          </p:nvPr>
        </p:nvSpPr>
        <p:spPr>
          <a:xfrm>
            <a:off x="8414085" y="4878185"/>
            <a:ext cx="666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26"/>
          <p:cNvSpPr txBox="1"/>
          <p:nvPr>
            <p:ph idx="1" type="body"/>
          </p:nvPr>
        </p:nvSpPr>
        <p:spPr>
          <a:xfrm>
            <a:off x="451951" y="1447799"/>
            <a:ext cx="8244900" cy="31467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8" name="Google Shape;88;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letsencrypt.org/" TargetMode="External"/><Relationship Id="rId4" Type="http://schemas.openxmlformats.org/officeDocument/2006/relationships/hyperlink" Target="https://en.wikipedia.org/wiki/Linux_distribution#Widely_used_distributions" TargetMode="External"/><Relationship Id="rId5" Type="http://schemas.openxmlformats.org/officeDocument/2006/relationships/hyperlink" Target="https://www.cncf.io/certification/software-conformanc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18.png"/><Relationship Id="rId7" Type="http://schemas.openxmlformats.org/officeDocument/2006/relationships/image" Target="../media/image30.png"/><Relationship Id="rId8" Type="http://schemas.openxmlformats.org/officeDocument/2006/relationships/image" Target="../media/image21.png"/></Relationships>
</file>

<file path=ppt/slides/_rels/slide17.xml.rels><?xml version="1.0" encoding="UTF-8" standalone="yes"?><Relationships xmlns="http://schemas.openxmlformats.org/package/2006/relationships"><Relationship Id="rId10" Type="http://schemas.openxmlformats.org/officeDocument/2006/relationships/hyperlink" Target="https://www.cncf.io/cncf-annual-report-2019/"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raining.linuxfoundation.org/" TargetMode="External"/><Relationship Id="rId4" Type="http://schemas.openxmlformats.org/officeDocument/2006/relationships/hyperlink" Target="https://events.linuxfoundation.org/" TargetMode="External"/><Relationship Id="rId9" Type="http://schemas.openxmlformats.org/officeDocument/2006/relationships/hyperlink" Target="https://cdla.io/" TargetMode="External"/><Relationship Id="rId5" Type="http://schemas.openxmlformats.org/officeDocument/2006/relationships/hyperlink" Target="https://www.cncf.io/blog/2019/08/06/open-sourcing-the-kubernetes-security-audit/" TargetMode="External"/><Relationship Id="rId6" Type="http://schemas.openxmlformats.org/officeDocument/2006/relationships/hyperlink" Target="https://kubernetes.io/blog/2020/01/14/kubernetes-bug-bounty-announcement/" TargetMode="External"/><Relationship Id="rId7" Type="http://schemas.openxmlformats.org/officeDocument/2006/relationships/hyperlink" Target="https://communitybridge.org/" TargetMode="External"/><Relationship Id="rId8" Type="http://schemas.openxmlformats.org/officeDocument/2006/relationships/hyperlink" Target="http://www.jointdevelopment.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linuxfoundation.org/membership/members/" TargetMode="External"/><Relationship Id="rId4" Type="http://schemas.openxmlformats.org/officeDocument/2006/relationships/hyperlink" Target="https://www.cncf.io/announcement/2018/08/29/cncf-receives-9-million-cloud-credit-grant-from-google/" TargetMode="External"/><Relationship Id="rId5" Type="http://schemas.openxmlformats.org/officeDocument/2006/relationships/hyperlink" Target="https://www.cncf.io/announcement/2019/11/19/cloud-native-computing-foundation-receives-200000-in-credits-from-amazon-web-services-aw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openmainframeproject.org/about/tac" TargetMode="External"/><Relationship Id="rId4" Type="http://schemas.openxmlformats.org/officeDocument/2006/relationships/hyperlink" Target="https://github.com/openmainframeproject/tsc/blob/master/process/example_governance.md" TargetMode="External"/><Relationship Id="rId5" Type="http://schemas.openxmlformats.org/officeDocument/2006/relationships/hyperlink" Target="https://events.linuxfoundation.org/" TargetMode="External"/><Relationship Id="rId6" Type="http://schemas.openxmlformats.org/officeDocument/2006/relationships/hyperlink" Target="https://www.openmainframeproject.org/projects/benefits" TargetMode="External"/></Relationships>
</file>

<file path=ppt/slides/_rels/slide21.xml.rels><?xml version="1.0" encoding="UTF-8" standalone="yes"?><Relationships xmlns="http://schemas.openxmlformats.org/package/2006/relationships"><Relationship Id="rId10"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openmainframeproject.org/category/blog/i-am-a-mainframer" TargetMode="External"/><Relationship Id="rId4" Type="http://schemas.openxmlformats.org/officeDocument/2006/relationships/image" Target="../media/image31.png"/><Relationship Id="rId9" Type="http://schemas.openxmlformats.org/officeDocument/2006/relationships/image" Target="../media/image35.png"/><Relationship Id="rId5" Type="http://schemas.openxmlformats.org/officeDocument/2006/relationships/hyperlink" Target="https://community.openmainframeproject.org/" TargetMode="External"/><Relationship Id="rId6" Type="http://schemas.openxmlformats.org/officeDocument/2006/relationships/hyperlink" Target="https://slack.openmainframeproject.org/" TargetMode="External"/><Relationship Id="rId7" Type="http://schemas.openxmlformats.org/officeDocument/2006/relationships/image" Target="../media/image34.png"/><Relationship Id="rId8"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en.wikipedia.org/wiki/Anna_Karenina_principl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openmainframeproject/tac/blob/master/process/proposal_process.m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fossmarks.org" TargetMode="External"/></Relationships>
</file>

<file path=ppt/slides/_rels/slide27.xml.rels><?xml version="1.0" encoding="UTF-8" standalone="yes"?><Relationships xmlns="http://schemas.openxmlformats.org/package/2006/relationships"><Relationship Id="rId10" Type="http://schemas.openxmlformats.org/officeDocument/2006/relationships/image" Target="../media/image32.png"/><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3.jpg"/><Relationship Id="rId4" Type="http://schemas.openxmlformats.org/officeDocument/2006/relationships/hyperlink" Target="http://www.openmainframeproject.org/" TargetMode="External"/><Relationship Id="rId9" Type="http://schemas.openxmlformats.org/officeDocument/2006/relationships/hyperlink" Target="https://joinnow.openmainframeproject.org" TargetMode="External"/><Relationship Id="rId5" Type="http://schemas.openxmlformats.org/officeDocument/2006/relationships/hyperlink" Target="https://www.openmainframeproject.org/projects" TargetMode="External"/><Relationship Id="rId6" Type="http://schemas.openxmlformats.org/officeDocument/2006/relationships/hyperlink" Target="https://www.openmainframeproject.org/about/join" TargetMode="External"/><Relationship Id="rId7" Type="http://schemas.openxmlformats.org/officeDocument/2006/relationships/hyperlink" Target="mailto:membership@openmainframeproject.com" TargetMode="External"/><Relationship Id="rId8" Type="http://schemas.openxmlformats.org/officeDocument/2006/relationships/hyperlink" Target="mailto:membership@openmainframeproject.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174" name="Google Shape;174;p27"/>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250" name="Google Shape;250;p36"/>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251" name="Google Shape;251;p36"/>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6"/>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253" name="Google Shape;253;p36"/>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254" name="Google Shape;254;p36"/>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255" name="Google Shape;255;p36"/>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6"/>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257" name="Google Shape;257;p36"/>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258" name="Google Shape;258;p36"/>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259" name="Google Shape;259;p36"/>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6"/>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261" name="Google Shape;261;p36"/>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262" name="Google Shape;262;p36"/>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263" name="Google Shape;263;p36"/>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265" name="Google Shape;265;p36"/>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266" name="Google Shape;266;p36"/>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267" name="Google Shape;267;p36"/>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269" name="Google Shape;269;p36"/>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270" name="Google Shape;270;p36"/>
          <p:cNvGrpSpPr/>
          <p:nvPr/>
        </p:nvGrpSpPr>
        <p:grpSpPr>
          <a:xfrm>
            <a:off x="2817492" y="1400352"/>
            <a:ext cx="3509239" cy="3257208"/>
            <a:chOff x="3318063" y="1368287"/>
            <a:chExt cx="2408000" cy="2993482"/>
          </a:xfrm>
        </p:grpSpPr>
        <p:sp>
          <p:nvSpPr>
            <p:cNvPr id="271" name="Google Shape;271;p36"/>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72" name="Google Shape;272;p36"/>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273" name="Google Shape;273;p36"/>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274" name="Google Shape;274;p36"/>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75" name="Google Shape;275;p36"/>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276" name="Google Shape;276;p36"/>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77" name="Google Shape;277;p36"/>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78" name="Google Shape;278;p36"/>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279" name="Google Shape;279;p36"/>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280" name="Google Shape;280;p36"/>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281" name="Google Shape;281;p36"/>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282" name="Google Shape;282;p36"/>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283" name="Google Shape;283;p36"/>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284" name="Google Shape;284;p36"/>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285" name="Google Shape;285;p36"/>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286" name="Google Shape;286;p36"/>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287" name="Google Shape;287;p36"/>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288" name="Google Shape;288;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grpSp>
        <p:nvGrpSpPr>
          <p:cNvPr id="293" name="Google Shape;293;p37"/>
          <p:cNvGrpSpPr/>
          <p:nvPr/>
        </p:nvGrpSpPr>
        <p:grpSpPr>
          <a:xfrm>
            <a:off x="673100" y="1096782"/>
            <a:ext cx="8098943" cy="3311092"/>
            <a:chOff x="0" y="1661"/>
            <a:chExt cx="10798591" cy="4414789"/>
          </a:xfrm>
        </p:grpSpPr>
        <p:sp>
          <p:nvSpPr>
            <p:cNvPr id="294" name="Google Shape;294;p37"/>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5" name="Google Shape;295;p37"/>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296" name="Google Shape;296;p37"/>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7" name="Google Shape;297;p37"/>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298" name="Google Shape;298;p37"/>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9" name="Google Shape;299;p37"/>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300" name="Google Shape;300;p37"/>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1" name="Google Shape;301;p37"/>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302" name="Google Shape;302;p37"/>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3" name="Google Shape;303;p37"/>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304" name="Google Shape;304;p37"/>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5" name="Google Shape;305;p37"/>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306" name="Google Shape;306;p37"/>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7" name="Google Shape;307;p37"/>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308" name="Google Shape;308;p37"/>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9" name="Google Shape;309;p37"/>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310" name="Google Shape;310;p37"/>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1" name="Google Shape;311;p37"/>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312" name="Google Shape;312;p37"/>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3" name="Google Shape;313;p37"/>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314" name="Google Shape;314;p3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8"/>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20" name="Google Shape;320;p38"/>
          <p:cNvCxnSpPr>
            <a:stCxn id="319"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321" name="Google Shape;321;p38"/>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322" name="Google Shape;322;p38"/>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323" name="Google Shape;323;p38"/>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324" name="Google Shape;324;p38"/>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25" name="Google Shape;325;p38"/>
          <p:cNvSpPr/>
          <p:nvPr/>
        </p:nvSpPr>
        <p:spPr>
          <a:xfrm>
            <a:off x="1322378"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26" name="Google Shape;326;p38"/>
          <p:cNvSpPr/>
          <p:nvPr/>
        </p:nvSpPr>
        <p:spPr>
          <a:xfrm>
            <a:off x="3954615"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27" name="Google Shape;327;p38"/>
          <p:cNvSpPr/>
          <p:nvPr/>
        </p:nvSpPr>
        <p:spPr>
          <a:xfrm>
            <a:off x="6586851"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328" name="Google Shape;328;p38"/>
          <p:cNvSpPr txBox="1"/>
          <p:nvPr/>
        </p:nvSpPr>
        <p:spPr>
          <a:xfrm>
            <a:off x="1243931" y="24559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329" name="Google Shape;329;p38"/>
          <p:cNvSpPr txBox="1"/>
          <p:nvPr/>
        </p:nvSpPr>
        <p:spPr>
          <a:xfrm>
            <a:off x="3954615" y="2467724"/>
            <a:ext cx="24324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Investments in collaboration, ecosystem development, and infrastructure</a:t>
            </a:r>
            <a:endParaRPr sz="1100"/>
          </a:p>
        </p:txBody>
      </p:sp>
      <p:sp>
        <p:nvSpPr>
          <p:cNvPr id="330" name="Google Shape;330;p38"/>
          <p:cNvSpPr txBox="1"/>
          <p:nvPr/>
        </p:nvSpPr>
        <p:spPr>
          <a:xfrm>
            <a:off x="6586545" y="2467724"/>
            <a:ext cx="2536800" cy="15234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20000</a:t>
            </a:r>
            <a:r>
              <a:rPr b="1" lang="en-US" sz="1100">
                <a:solidFill>
                  <a:schemeClr val="dk1"/>
                </a:solidFill>
                <a:latin typeface="Gill Sans"/>
                <a:ea typeface="Gill Sans"/>
                <a:cs typeface="Gill Sans"/>
                <a:sym typeface="Gill Sans"/>
              </a:rPr>
              <a:t>+ Commits, 200+ committers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 Zowe Conformant offerings</a:t>
            </a:r>
            <a:endParaRPr b="1" sz="1100">
              <a:solidFill>
                <a:schemeClr val="dk1"/>
              </a:solidFill>
              <a:latin typeface="Gill Sans"/>
              <a:ea typeface="Gill Sans"/>
              <a:cs typeface="Gill Sans"/>
              <a:sym typeface="Gill Sans"/>
            </a:endParaRPr>
          </a:p>
        </p:txBody>
      </p:sp>
      <p:sp>
        <p:nvSpPr>
          <p:cNvPr id="331" name="Google Shape;331;p38"/>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a:solidFill>
                  <a:schemeClr val="dk1"/>
                </a:solidFill>
                <a:latin typeface="Gill Sans"/>
                <a:ea typeface="Gill Sans"/>
                <a:cs typeface="Gill Sans"/>
                <a:sym typeface="Gill Sans"/>
              </a:rPr>
              <a:t>Open Mainframe Project</a:t>
            </a:r>
            <a:r>
              <a:rPr b="1" i="1" lang="en-US" sz="1400">
                <a:solidFill>
                  <a:schemeClr val="dk1"/>
                </a:solidFill>
                <a:latin typeface="Gill Sans"/>
                <a:ea typeface="Gill Sans"/>
                <a:cs typeface="Gill Sans"/>
                <a:sym typeface="Gill Sans"/>
              </a:rPr>
              <a:t> focuses on projects that matter</a:t>
            </a:r>
            <a:endParaRPr sz="1100"/>
          </a:p>
        </p:txBody>
      </p:sp>
      <p:sp>
        <p:nvSpPr>
          <p:cNvPr id="332" name="Google Shape;332;p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333" name="Google Shape;333;p38"/>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9"/>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40" name="Google Shape;340;p39"/>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0"/>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is the largest open source foundation, providing management of community assets for over 400 projects:</a:t>
            </a:r>
            <a:endParaRPr sz="1800"/>
          </a:p>
          <a:p>
            <a:pPr indent="-330200" lvl="1" marL="914400" rtl="0" algn="l">
              <a:spcBef>
                <a:spcPts val="0"/>
              </a:spcBef>
              <a:spcAft>
                <a:spcPts val="0"/>
              </a:spcAft>
              <a:buClr>
                <a:srgbClr val="000000"/>
              </a:buClr>
              <a:buSzPts val="1600"/>
              <a:buChar char="–"/>
            </a:pPr>
            <a:r>
              <a:rPr lang="en-US" sz="1600"/>
              <a:t>Over 3,400 source code repositories.</a:t>
            </a:r>
            <a:endParaRPr sz="1600"/>
          </a:p>
          <a:p>
            <a:pPr indent="-330200" lvl="1" marL="914400" rtl="0" algn="l">
              <a:spcBef>
                <a:spcPts val="0"/>
              </a:spcBef>
              <a:spcAft>
                <a:spcPts val="0"/>
              </a:spcAft>
              <a:buClr>
                <a:srgbClr val="000000"/>
              </a:buClr>
              <a:buSzPts val="1600"/>
              <a:buChar char="–"/>
            </a:pPr>
            <a:r>
              <a:rPr lang="en-US" sz="1600"/>
              <a:t>Over 700 trademark registrations and applications, plus hundreds of unregistered marks.</a:t>
            </a:r>
            <a:endParaRPr sz="1600"/>
          </a:p>
          <a:p>
            <a:pPr indent="-330200" lvl="1" marL="914400" rtl="0" algn="l">
              <a:spcBef>
                <a:spcPts val="0"/>
              </a:spcBef>
              <a:spcAft>
                <a:spcPts val="0"/>
              </a:spcAft>
              <a:buClr>
                <a:srgbClr val="000000"/>
              </a:buClr>
              <a:buSzPts val="1600"/>
              <a:buChar char="–"/>
            </a:pPr>
            <a:r>
              <a:rPr lang="en-US" sz="1600"/>
              <a:t>Over 700 project domains and DNS records.</a:t>
            </a:r>
            <a:endParaRPr sz="1600"/>
          </a:p>
          <a:p>
            <a:pPr indent="-330200" lvl="1" marL="914400" rtl="0" algn="l">
              <a:spcBef>
                <a:spcPts val="0"/>
              </a:spcBef>
              <a:spcAft>
                <a:spcPts val="0"/>
              </a:spcAft>
              <a:buClr>
                <a:srgbClr val="000000"/>
              </a:buClr>
              <a:buSzPts val="1600"/>
              <a:buChar char="–"/>
            </a:pPr>
            <a:r>
              <a:rPr lang="en-US" sz="1600"/>
              <a:t>Over 12,000 </a:t>
            </a:r>
            <a:r>
              <a:rPr lang="en-US" sz="1600"/>
              <a:t>Contributor License Agreements</a:t>
            </a:r>
            <a:r>
              <a:rPr lang="en-US" sz="1600"/>
              <a:t> signed for project communities that decide to require one.</a:t>
            </a:r>
            <a:endParaRPr sz="1600"/>
          </a:p>
          <a:p>
            <a:pPr indent="-342900" lvl="0" marL="457200" rtl="0" algn="l">
              <a:spcBef>
                <a:spcPts val="0"/>
              </a:spcBef>
              <a:spcAft>
                <a:spcPts val="0"/>
              </a:spcAft>
              <a:buSzPts val="1800"/>
              <a:buChar char="•"/>
            </a:pPr>
            <a:r>
              <a:rPr lang="en-US" sz="1800"/>
              <a:t>Neutral sponsorship for managing fundraising.</a:t>
            </a:r>
            <a:endParaRPr sz="1800"/>
          </a:p>
          <a:p>
            <a:pPr indent="-330200" lvl="1" marL="914400" rtl="0" algn="l">
              <a:spcBef>
                <a:spcPts val="0"/>
              </a:spcBef>
              <a:spcAft>
                <a:spcPts val="0"/>
              </a:spcAft>
              <a:buClr>
                <a:srgbClr val="000000"/>
              </a:buClr>
              <a:buSzPts val="1600"/>
              <a:buChar char="–"/>
            </a:pPr>
            <a:r>
              <a:rPr lang="en-US" sz="1600"/>
              <a:t>Over 1,600 unique member company relationships.</a:t>
            </a:r>
            <a:endParaRPr sz="1600"/>
          </a:p>
          <a:p>
            <a:pPr indent="-342900" lvl="0" marL="457200" rtl="0" algn="l">
              <a:spcBef>
                <a:spcPts val="0"/>
              </a:spcBef>
              <a:spcAft>
                <a:spcPts val="0"/>
              </a:spcAft>
              <a:buSzPts val="1800"/>
              <a:buChar char="•"/>
            </a:pPr>
            <a:r>
              <a:rPr lang="en-US" sz="1800"/>
              <a:t>Our communities raised ov</a:t>
            </a:r>
            <a:r>
              <a:rPr lang="en-US" sz="1800"/>
              <a:t>er $100 million in 2019 via over 6,500 invoices.</a:t>
            </a:r>
            <a:endParaRPr sz="1800"/>
          </a:p>
          <a:p>
            <a:pPr indent="-330200" lvl="1" marL="914400" rtl="0" algn="l">
              <a:spcBef>
                <a:spcPts val="0"/>
              </a:spcBef>
              <a:spcAft>
                <a:spcPts val="0"/>
              </a:spcAft>
              <a:buClr>
                <a:srgbClr val="000000"/>
              </a:buClr>
              <a:buSzPts val="1600"/>
              <a:buChar char="–"/>
            </a:pPr>
            <a:r>
              <a:rPr lang="en-US" sz="1600"/>
              <a:t>Our communities spent funds in over 180,000 separate transactions in 2019.</a:t>
            </a:r>
            <a:endParaRPr sz="1600"/>
          </a:p>
          <a:p>
            <a:pPr indent="-330200" lvl="1" marL="914400" rtl="0" algn="l">
              <a:spcBef>
                <a:spcPts val="0"/>
              </a:spcBef>
              <a:spcAft>
                <a:spcPts val="0"/>
              </a:spcAft>
              <a:buClr>
                <a:srgbClr val="000000"/>
              </a:buClr>
              <a:buSzPts val="1600"/>
              <a:buChar char="–"/>
            </a:pPr>
            <a:r>
              <a:rPr lang="en-US" sz="1600"/>
              <a:t>The LF reports its audited financials to its board.</a:t>
            </a:r>
            <a:endParaRPr sz="1600"/>
          </a:p>
        </p:txBody>
      </p:sp>
      <p:sp>
        <p:nvSpPr>
          <p:cNvPr id="346" name="Google Shape;346;p4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347" name="Google Shape;347;p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LF is the leading commons for community assets</a:t>
            </a: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36550" lvl="0" marL="457200" rtl="0" algn="l">
              <a:spcBef>
                <a:spcPts val="400"/>
              </a:spcBef>
              <a:spcAft>
                <a:spcPts val="0"/>
              </a:spcAft>
              <a:buSzPts val="1700"/>
              <a:buChar char="•"/>
            </a:pPr>
            <a:r>
              <a:rPr lang="en-US" sz="1700"/>
              <a:t>The LF has repeatedly shown its ability to build diverse ecosystems around open source projects incorporating developers, end users, tech giants, consulting companies, and startups.</a:t>
            </a:r>
            <a:endParaRPr sz="1700"/>
          </a:p>
          <a:p>
            <a:pPr indent="-336550" lvl="0" marL="457200" rtl="0" algn="l">
              <a:spcBef>
                <a:spcPts val="0"/>
              </a:spcBef>
              <a:spcAft>
                <a:spcPts val="0"/>
              </a:spcAft>
              <a:buSzPts val="1700"/>
              <a:buChar char="•"/>
            </a:pPr>
            <a:r>
              <a:rPr lang="en-US" sz="1700"/>
              <a:t>The LF hosts </a:t>
            </a:r>
            <a:r>
              <a:rPr lang="en-US" sz="1700" u="sng">
                <a:solidFill>
                  <a:schemeClr val="hlink"/>
                </a:solidFill>
                <a:hlinkClick r:id="rId3"/>
              </a:rPr>
              <a:t>Let’s Encrypt</a:t>
            </a:r>
            <a:r>
              <a:rPr lang="en-US" sz="1700"/>
              <a:t>, which provides the majority of the world’s https certificates, and demonstrates our track record of helping to build sustainable, privacy-focused initiatives.</a:t>
            </a:r>
            <a:endParaRPr sz="1700"/>
          </a:p>
          <a:p>
            <a:pPr indent="-336550" lvl="0" marL="457200" rtl="0" algn="l">
              <a:spcBef>
                <a:spcPts val="0"/>
              </a:spcBef>
              <a:spcAft>
                <a:spcPts val="0"/>
              </a:spcAft>
              <a:buSzPts val="1700"/>
              <a:buChar char="•"/>
            </a:pPr>
            <a:r>
              <a:rPr lang="en-US" sz="1700"/>
              <a:t>The LF has a strong history of fostering a rich environment of downstream commercial and volunteer implementations.</a:t>
            </a:r>
            <a:endParaRPr sz="1700"/>
          </a:p>
          <a:p>
            <a:pPr indent="-336550" lvl="1" marL="914400" rtl="0" algn="l">
              <a:spcBef>
                <a:spcPts val="0"/>
              </a:spcBef>
              <a:spcAft>
                <a:spcPts val="0"/>
              </a:spcAft>
              <a:buSzPts val="1700"/>
              <a:buChar char="–"/>
            </a:pPr>
            <a:r>
              <a:rPr lang="en-US" sz="1700"/>
              <a:t>T</a:t>
            </a:r>
            <a:r>
              <a:rPr lang="en-US" sz="1700"/>
              <a:t>here are hundreds of independent Linux </a:t>
            </a:r>
            <a:r>
              <a:rPr lang="en-US" sz="1700" u="sng">
                <a:solidFill>
                  <a:schemeClr val="hlink"/>
                </a:solidFill>
                <a:hlinkClick r:id="rId4"/>
              </a:rPr>
              <a:t>distributions</a:t>
            </a:r>
            <a:r>
              <a:rPr lang="en-US" sz="1700"/>
              <a:t>.</a:t>
            </a:r>
            <a:endParaRPr sz="1700"/>
          </a:p>
          <a:p>
            <a:pPr indent="-336550" lvl="1" marL="914400" rtl="0" algn="l">
              <a:spcBef>
                <a:spcPts val="0"/>
              </a:spcBef>
              <a:spcAft>
                <a:spcPts val="0"/>
              </a:spcAft>
              <a:buSzPts val="1700"/>
              <a:buChar char="–"/>
            </a:pPr>
            <a:r>
              <a:rPr lang="en-US" sz="1700"/>
              <a:t>There are over 100 </a:t>
            </a:r>
            <a:r>
              <a:rPr lang="en-US" sz="1700" u="sng">
                <a:solidFill>
                  <a:schemeClr val="hlink"/>
                </a:solidFill>
                <a:hlinkClick r:id="rId5"/>
              </a:rPr>
              <a:t>Certified Kubernetes</a:t>
            </a:r>
            <a:r>
              <a:rPr lang="en-US" sz="1700"/>
              <a:t> implementations, each of which has passed a comprehensive conformance test suite.</a:t>
            </a:r>
            <a:endParaRPr sz="1700"/>
          </a:p>
          <a:p>
            <a:pPr indent="-336550" lvl="0" marL="457200" rtl="0" algn="l">
              <a:spcBef>
                <a:spcPts val="0"/>
              </a:spcBef>
              <a:spcAft>
                <a:spcPts val="0"/>
              </a:spcAft>
              <a:buSzPts val="1700"/>
              <a:buChar char="•"/>
            </a:pPr>
            <a:r>
              <a:rPr lang="en-US" sz="1700"/>
              <a:t>CNCF has achieved unprecedented success in helping to grow awareness and adoption of Kubernetes, as demonstrated by Google Trends and KubeCon attendance.</a:t>
            </a:r>
            <a:endParaRPr sz="1700"/>
          </a:p>
        </p:txBody>
      </p:sp>
      <p:sp>
        <p:nvSpPr>
          <p:cNvPr id="353" name="Google Shape;353;p4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354" name="Google Shape;354;p4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Building an ecosystem around open source projects</a:t>
            </a:r>
            <a:endParaRPr sz="2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100"/>
              <a:buFont typeface="Arial"/>
              <a:buNone/>
            </a:pPr>
            <a:r>
              <a:rPr lang="en-US" sz="2200"/>
              <a:t>Building large, sustainable ecosystems requires collective resources</a:t>
            </a:r>
            <a:endParaRPr sz="2200"/>
          </a:p>
        </p:txBody>
      </p:sp>
      <p:sp>
        <p:nvSpPr>
          <p:cNvPr id="361" name="Google Shape;361;p42"/>
          <p:cNvSpPr txBox="1"/>
          <p:nvPr/>
        </p:nvSpPr>
        <p:spPr>
          <a:xfrm>
            <a:off x="394351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Certification</a:t>
            </a:r>
            <a:endParaRPr sz="1100">
              <a:latin typeface="Open Sans"/>
              <a:ea typeface="Open Sans"/>
              <a:cs typeface="Open Sans"/>
              <a:sym typeface="Open Sans"/>
            </a:endParaRPr>
          </a:p>
        </p:txBody>
      </p:sp>
      <p:sp>
        <p:nvSpPr>
          <p:cNvPr id="362" name="Google Shape;362;p42"/>
          <p:cNvSpPr txBox="1"/>
          <p:nvPr/>
        </p:nvSpPr>
        <p:spPr>
          <a:xfrm>
            <a:off x="289787" y="2448705"/>
            <a:ext cx="12501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gathered over </a:t>
            </a:r>
            <a:r>
              <a:rPr b="1" lang="en-US" sz="1200">
                <a:solidFill>
                  <a:srgbClr val="595959"/>
                </a:solidFill>
                <a:latin typeface="Open Sans"/>
                <a:ea typeface="Open Sans"/>
                <a:cs typeface="Open Sans"/>
                <a:sym typeface="Open Sans"/>
              </a:rPr>
              <a:t>45,000 attendees </a:t>
            </a:r>
            <a:r>
              <a:rPr lang="en-US" sz="1200">
                <a:solidFill>
                  <a:srgbClr val="595959"/>
                </a:solidFill>
                <a:latin typeface="Open Sans"/>
                <a:ea typeface="Open Sans"/>
                <a:cs typeface="Open Sans"/>
                <a:sym typeface="Open Sans"/>
              </a:rPr>
              <a:t>from over </a:t>
            </a:r>
            <a:r>
              <a:rPr b="1" lang="en-US" sz="1200">
                <a:solidFill>
                  <a:srgbClr val="595959"/>
                </a:solidFill>
                <a:latin typeface="Open Sans"/>
                <a:ea typeface="Open Sans"/>
                <a:cs typeface="Open Sans"/>
                <a:sym typeface="Open Sans"/>
              </a:rPr>
              <a:t>12,000 organizations </a:t>
            </a:r>
            <a:r>
              <a:rPr lang="en-US" sz="1200">
                <a:solidFill>
                  <a:srgbClr val="595959"/>
                </a:solidFill>
                <a:latin typeface="Open Sans"/>
                <a:ea typeface="Open Sans"/>
                <a:cs typeface="Open Sans"/>
                <a:sym typeface="Open Sans"/>
              </a:rPr>
              <a:t>across </a:t>
            </a:r>
            <a:r>
              <a:rPr b="1" lang="en-US" sz="1200">
                <a:solidFill>
                  <a:srgbClr val="595959"/>
                </a:solidFill>
                <a:latin typeface="Open Sans"/>
                <a:ea typeface="Open Sans"/>
                <a:cs typeface="Open Sans"/>
                <a:sym typeface="Open Sans"/>
              </a:rPr>
              <a:t>113 countries </a:t>
            </a:r>
            <a:r>
              <a:rPr lang="en-US" sz="1200">
                <a:solidFill>
                  <a:srgbClr val="595959"/>
                </a:solidFill>
                <a:latin typeface="Open Sans"/>
                <a:ea typeface="Open Sans"/>
                <a:cs typeface="Open Sans"/>
                <a:sym typeface="Open Sans"/>
              </a:rPr>
              <a:t>in 2019.</a:t>
            </a:r>
            <a:endParaRPr sz="1100">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p:txBody>
      </p:sp>
      <p:sp>
        <p:nvSpPr>
          <p:cNvPr id="363" name="Google Shape;363;p42"/>
          <p:cNvSpPr/>
          <p:nvPr/>
        </p:nvSpPr>
        <p:spPr>
          <a:xfrm>
            <a:off x="1687650"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64" name="Google Shape;364;p42"/>
          <p:cNvSpPr/>
          <p:nvPr/>
        </p:nvSpPr>
        <p:spPr>
          <a:xfrm>
            <a:off x="42625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65" name="Google Shape;365;p42"/>
          <p:cNvSpPr/>
          <p:nvPr/>
        </p:nvSpPr>
        <p:spPr>
          <a:xfrm>
            <a:off x="4210434"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66" name="Google Shape;366;p42"/>
          <p:cNvCxnSpPr>
            <a:stCxn id="364" idx="6"/>
            <a:endCxn id="363" idx="2"/>
          </p:cNvCxnSpPr>
          <p:nvPr/>
        </p:nvCxnSpPr>
        <p:spPr>
          <a:xfrm>
            <a:off x="133998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67" name="Google Shape;367;p42"/>
          <p:cNvSpPr/>
          <p:nvPr/>
        </p:nvSpPr>
        <p:spPr>
          <a:xfrm>
            <a:off x="2949042"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68" name="Google Shape;368;p42"/>
          <p:cNvCxnSpPr>
            <a:stCxn id="363" idx="6"/>
            <a:endCxn id="367" idx="2"/>
          </p:cNvCxnSpPr>
          <p:nvPr/>
        </p:nvCxnSpPr>
        <p:spPr>
          <a:xfrm>
            <a:off x="2601375" y="1965914"/>
            <a:ext cx="347700" cy="0"/>
          </a:xfrm>
          <a:prstGeom prst="straightConnector1">
            <a:avLst/>
          </a:prstGeom>
          <a:noFill/>
          <a:ln cap="flat" cmpd="sng" w="25400">
            <a:solidFill>
              <a:schemeClr val="dk1"/>
            </a:solidFill>
            <a:prstDash val="solid"/>
            <a:miter lim="800000"/>
            <a:headEnd len="sm" w="sm" type="none"/>
            <a:tailEnd len="sm" w="sm" type="none"/>
          </a:ln>
        </p:spPr>
      </p:cxnSp>
      <p:cxnSp>
        <p:nvCxnSpPr>
          <p:cNvPr id="369" name="Google Shape;369;p42"/>
          <p:cNvCxnSpPr>
            <a:stCxn id="367" idx="6"/>
            <a:endCxn id="365" idx="2"/>
          </p:cNvCxnSpPr>
          <p:nvPr/>
        </p:nvCxnSpPr>
        <p:spPr>
          <a:xfrm>
            <a:off x="3862767"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70" name="Google Shape;370;p42"/>
          <p:cNvSpPr/>
          <p:nvPr/>
        </p:nvSpPr>
        <p:spPr>
          <a:xfrm>
            <a:off x="5471826"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71" name="Google Shape;371;p42"/>
          <p:cNvCxnSpPr>
            <a:stCxn id="365" idx="6"/>
            <a:endCxn id="370" idx="2"/>
          </p:cNvCxnSpPr>
          <p:nvPr/>
        </p:nvCxnSpPr>
        <p:spPr>
          <a:xfrm>
            <a:off x="5124159"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72" name="Google Shape;372;p42"/>
          <p:cNvSpPr/>
          <p:nvPr/>
        </p:nvSpPr>
        <p:spPr>
          <a:xfrm>
            <a:off x="673321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73" name="Google Shape;373;p42"/>
          <p:cNvCxnSpPr>
            <a:stCxn id="370" idx="6"/>
            <a:endCxn id="372" idx="2"/>
          </p:cNvCxnSpPr>
          <p:nvPr/>
        </p:nvCxnSpPr>
        <p:spPr>
          <a:xfrm>
            <a:off x="6385551"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74" name="Google Shape;374;p42"/>
          <p:cNvSpPr txBox="1"/>
          <p:nvPr/>
        </p:nvSpPr>
        <p:spPr>
          <a:xfrm>
            <a:off x="1433683"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Legal</a:t>
            </a:r>
            <a:endParaRPr sz="1100">
              <a:latin typeface="Open Sans"/>
              <a:ea typeface="Open Sans"/>
              <a:cs typeface="Open Sans"/>
              <a:sym typeface="Open Sans"/>
            </a:endParaRPr>
          </a:p>
        </p:txBody>
      </p:sp>
      <p:sp>
        <p:nvSpPr>
          <p:cNvPr id="375" name="Google Shape;375;p42"/>
          <p:cNvSpPr txBox="1"/>
          <p:nvPr/>
        </p:nvSpPr>
        <p:spPr>
          <a:xfrm>
            <a:off x="2678775"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rgbClr val="2F2F2F"/>
                </a:solidFill>
                <a:latin typeface="Open Sans"/>
                <a:ea typeface="Open Sans"/>
                <a:cs typeface="Open Sans"/>
                <a:sym typeface="Open Sans"/>
              </a:rPr>
              <a:t>Training</a:t>
            </a:r>
            <a:endParaRPr sz="1100">
              <a:latin typeface="Open Sans"/>
              <a:ea typeface="Open Sans"/>
              <a:cs typeface="Open Sans"/>
              <a:sym typeface="Open Sans"/>
            </a:endParaRPr>
          </a:p>
        </p:txBody>
      </p:sp>
      <p:sp>
        <p:nvSpPr>
          <p:cNvPr id="376" name="Google Shape;376;p42"/>
          <p:cNvSpPr txBox="1"/>
          <p:nvPr/>
        </p:nvSpPr>
        <p:spPr>
          <a:xfrm>
            <a:off x="16905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Events</a:t>
            </a:r>
            <a:endParaRPr sz="1100">
              <a:latin typeface="Open Sans"/>
              <a:ea typeface="Open Sans"/>
              <a:cs typeface="Open Sans"/>
              <a:sym typeface="Open Sans"/>
            </a:endParaRPr>
          </a:p>
        </p:txBody>
      </p:sp>
      <p:sp>
        <p:nvSpPr>
          <p:cNvPr id="377" name="Google Shape;377;p42"/>
          <p:cNvSpPr txBox="1"/>
          <p:nvPr/>
        </p:nvSpPr>
        <p:spPr>
          <a:xfrm>
            <a:off x="5211636" y="991282"/>
            <a:ext cx="140512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Marketing</a:t>
            </a:r>
            <a:endParaRPr sz="1100">
              <a:latin typeface="Open Sans"/>
              <a:ea typeface="Open Sans"/>
              <a:cs typeface="Open Sans"/>
              <a:sym typeface="Open Sans"/>
            </a:endParaRPr>
          </a:p>
          <a:p>
            <a:pPr indent="0" lvl="0" marL="0" marR="0" rtl="0" algn="ctr">
              <a:lnSpc>
                <a:spcPct val="100000"/>
              </a:lnSpc>
              <a:spcBef>
                <a:spcPts val="1700"/>
              </a:spcBef>
              <a:spcAft>
                <a:spcPts val="0"/>
              </a:spcAft>
              <a:buClr>
                <a:srgbClr val="168FDF"/>
              </a:buClr>
              <a:buSzPts val="1500"/>
              <a:buFont typeface="Helvetica Neue"/>
              <a:buNone/>
            </a:pPr>
            <a:r>
              <a:t/>
            </a:r>
            <a:endParaRPr b="1" sz="1500">
              <a:solidFill>
                <a:schemeClr val="dk1"/>
              </a:solidFill>
              <a:latin typeface="Open Sans"/>
              <a:ea typeface="Open Sans"/>
              <a:cs typeface="Open Sans"/>
              <a:sym typeface="Open Sans"/>
            </a:endParaRPr>
          </a:p>
        </p:txBody>
      </p:sp>
      <p:sp>
        <p:nvSpPr>
          <p:cNvPr id="378" name="Google Shape;378;p42"/>
          <p:cNvSpPr txBox="1"/>
          <p:nvPr/>
        </p:nvSpPr>
        <p:spPr>
          <a:xfrm>
            <a:off x="7763449" y="990231"/>
            <a:ext cx="13119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Application Security</a:t>
            </a:r>
            <a:endParaRPr sz="1100">
              <a:latin typeface="Open Sans"/>
              <a:ea typeface="Open Sans"/>
              <a:cs typeface="Open Sans"/>
              <a:sym typeface="Open Sans"/>
            </a:endParaRPr>
          </a:p>
        </p:txBody>
      </p:sp>
      <p:sp>
        <p:nvSpPr>
          <p:cNvPr id="379" name="Google Shape;379;p42"/>
          <p:cNvSpPr txBox="1"/>
          <p:nvPr/>
        </p:nvSpPr>
        <p:spPr>
          <a:xfrm>
            <a:off x="1554414"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manage IP for the world's most important tech </a:t>
            </a:r>
            <a:r>
              <a:rPr lang="en-US" sz="1200">
                <a:solidFill>
                  <a:srgbClr val="595959"/>
                </a:solidFill>
                <a:latin typeface="Open Sans"/>
                <a:ea typeface="Open Sans"/>
                <a:cs typeface="Open Sans"/>
                <a:sym typeface="Open Sans"/>
              </a:rPr>
              <a:t>and have one of the world's top open source legal </a:t>
            </a:r>
            <a:r>
              <a:rPr lang="en-US" sz="1200">
                <a:solidFill>
                  <a:srgbClr val="595959"/>
                </a:solidFill>
                <a:latin typeface="Open Sans"/>
                <a:ea typeface="Open Sans"/>
                <a:cs typeface="Open Sans"/>
                <a:sym typeface="Open Sans"/>
              </a:rPr>
              <a:t>team</a:t>
            </a:r>
            <a:r>
              <a:rPr lang="en-US" sz="1200">
                <a:solidFill>
                  <a:srgbClr val="595959"/>
                </a:solidFill>
                <a:latin typeface="Open Sans"/>
                <a:ea typeface="Open Sans"/>
                <a:cs typeface="Open Sans"/>
                <a:sym typeface="Open Sans"/>
              </a:rPr>
              <a:t>s in house.</a:t>
            </a:r>
            <a:endParaRPr sz="1100">
              <a:latin typeface="Open Sans"/>
              <a:ea typeface="Open Sans"/>
              <a:cs typeface="Open Sans"/>
              <a:sym typeface="Open Sans"/>
            </a:endParaRPr>
          </a:p>
        </p:txBody>
      </p:sp>
      <p:sp>
        <p:nvSpPr>
          <p:cNvPr id="380" name="Google Shape;380;p42"/>
          <p:cNvSpPr txBox="1"/>
          <p:nvPr/>
        </p:nvSpPr>
        <p:spPr>
          <a:xfrm>
            <a:off x="2855992"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a:t>
            </a:r>
            <a:r>
              <a:rPr b="1" lang="en-US" sz="1200">
                <a:solidFill>
                  <a:srgbClr val="595959"/>
                </a:solidFill>
                <a:latin typeface="Open Sans"/>
                <a:ea typeface="Open Sans"/>
                <a:cs typeface="Open Sans"/>
                <a:sym typeface="Open Sans"/>
              </a:rPr>
              <a:t>trained millions of students </a:t>
            </a:r>
            <a:r>
              <a:rPr lang="en-US" sz="1200">
                <a:solidFill>
                  <a:srgbClr val="595959"/>
                </a:solidFill>
                <a:latin typeface="Open Sans"/>
                <a:ea typeface="Open Sans"/>
                <a:cs typeface="Open Sans"/>
                <a:sym typeface="Open Sans"/>
              </a:rPr>
              <a:t>through free and paid online training, online skills certification, and on-site e-learning.</a:t>
            </a:r>
            <a:endParaRPr sz="1100">
              <a:latin typeface="Open Sans"/>
              <a:ea typeface="Open Sans"/>
              <a:cs typeface="Open Sans"/>
              <a:sym typeface="Open Sans"/>
            </a:endParaRPr>
          </a:p>
        </p:txBody>
      </p:sp>
      <p:sp>
        <p:nvSpPr>
          <p:cNvPr id="381" name="Google Shape;381;p42"/>
          <p:cNvSpPr txBox="1"/>
          <p:nvPr/>
        </p:nvSpPr>
        <p:spPr>
          <a:xfrm>
            <a:off x="4034165" y="2448704"/>
            <a:ext cx="12600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designed and implemented both software and hardware </a:t>
            </a:r>
            <a:r>
              <a:rPr b="1" lang="en-US" sz="1200">
                <a:solidFill>
                  <a:srgbClr val="595959"/>
                </a:solidFill>
                <a:latin typeface="Open Sans"/>
                <a:ea typeface="Open Sans"/>
                <a:cs typeface="Open Sans"/>
                <a:sym typeface="Open Sans"/>
              </a:rPr>
              <a:t>testing and certification programs.</a:t>
            </a:r>
            <a:endParaRPr sz="1100">
              <a:latin typeface="Open Sans"/>
              <a:ea typeface="Open Sans"/>
              <a:cs typeface="Open Sans"/>
              <a:sym typeface="Open Sans"/>
            </a:endParaRPr>
          </a:p>
        </p:txBody>
      </p:sp>
      <p:sp>
        <p:nvSpPr>
          <p:cNvPr id="382" name="Google Shape;382;p42"/>
          <p:cNvSpPr txBox="1"/>
          <p:nvPr/>
        </p:nvSpPr>
        <p:spPr>
          <a:xfrm>
            <a:off x="5292878" y="2448704"/>
            <a:ext cx="12426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the </a:t>
            </a:r>
            <a:r>
              <a:rPr b="1" lang="en-US" sz="1200">
                <a:solidFill>
                  <a:srgbClr val="595959"/>
                </a:solidFill>
                <a:latin typeface="Open Sans"/>
                <a:ea typeface="Open Sans"/>
                <a:cs typeface="Open Sans"/>
                <a:sym typeface="Open Sans"/>
              </a:rPr>
              <a:t>largest share of voice of any open source foundation </a:t>
            </a:r>
            <a:r>
              <a:rPr lang="en-US" sz="1200">
                <a:solidFill>
                  <a:srgbClr val="595959"/>
                </a:solidFill>
                <a:latin typeface="Open Sans"/>
                <a:ea typeface="Open Sans"/>
                <a:cs typeface="Open Sans"/>
                <a:sym typeface="Open Sans"/>
              </a:rPr>
              <a:t>and a proven method to build large scale developer programs.</a:t>
            </a:r>
            <a:endParaRPr sz="1100">
              <a:latin typeface="Open Sans"/>
              <a:ea typeface="Open Sans"/>
              <a:cs typeface="Open Sans"/>
              <a:sym typeface="Open Sans"/>
            </a:endParaRPr>
          </a:p>
        </p:txBody>
      </p:sp>
      <p:sp>
        <p:nvSpPr>
          <p:cNvPr id="383" name="Google Shape;383;p42"/>
          <p:cNvSpPr txBox="1"/>
          <p:nvPr/>
        </p:nvSpPr>
        <p:spPr>
          <a:xfrm>
            <a:off x="7794273"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In addition to massive peer review, </a:t>
            </a:r>
            <a:r>
              <a:rPr b="1" lang="en-US" sz="1200">
                <a:solidFill>
                  <a:srgbClr val="595959"/>
                </a:solidFill>
                <a:latin typeface="Open Sans"/>
                <a:ea typeface="Open Sans"/>
                <a:cs typeface="Open Sans"/>
                <a:sym typeface="Open Sans"/>
              </a:rPr>
              <a:t>our projects are regularly audited and pen tested.</a:t>
            </a:r>
            <a:r>
              <a:rPr lang="en-US" sz="1200">
                <a:solidFill>
                  <a:srgbClr val="595959"/>
                </a:solidFill>
                <a:latin typeface="Open Sans"/>
                <a:ea typeface="Open Sans"/>
                <a:cs typeface="Open Sans"/>
                <a:sym typeface="Open Sans"/>
              </a:rPr>
              <a:t> We offer bug bounties, dependency analysis, and code scanning.</a:t>
            </a:r>
            <a:endParaRPr sz="1100">
              <a:latin typeface="Open Sans"/>
              <a:ea typeface="Open Sans"/>
              <a:cs typeface="Open Sans"/>
              <a:sym typeface="Open Sans"/>
            </a:endParaRPr>
          </a:p>
        </p:txBody>
      </p:sp>
      <p:sp>
        <p:nvSpPr>
          <p:cNvPr id="384" name="Google Shape;384;p42"/>
          <p:cNvSpPr/>
          <p:nvPr/>
        </p:nvSpPr>
        <p:spPr>
          <a:xfrm>
            <a:off x="7994609"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85" name="Google Shape;385;p42"/>
          <p:cNvCxnSpPr>
            <a:stCxn id="372" idx="6"/>
            <a:endCxn id="384" idx="2"/>
          </p:cNvCxnSpPr>
          <p:nvPr/>
        </p:nvCxnSpPr>
        <p:spPr>
          <a:xfrm>
            <a:off x="764694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86" name="Google Shape;386;p42"/>
          <p:cNvSpPr txBox="1"/>
          <p:nvPr/>
        </p:nvSpPr>
        <p:spPr>
          <a:xfrm>
            <a:off x="6392918" y="991282"/>
            <a:ext cx="18006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a:t>
            </a:r>
            <a:r>
              <a:rPr b="1" lang="en-US" sz="1500">
                <a:solidFill>
                  <a:schemeClr val="dk1"/>
                </a:solidFill>
                <a:latin typeface="Open Sans"/>
                <a:ea typeface="Open Sans"/>
                <a:cs typeface="Open Sans"/>
                <a:sym typeface="Open Sans"/>
              </a:rPr>
              <a:t>Operations</a:t>
            </a:r>
            <a:endParaRPr sz="1100">
              <a:latin typeface="Open Sans"/>
              <a:ea typeface="Open Sans"/>
              <a:cs typeface="Open Sans"/>
              <a:sym typeface="Open Sans"/>
            </a:endParaRPr>
          </a:p>
        </p:txBody>
      </p:sp>
      <p:sp>
        <p:nvSpPr>
          <p:cNvPr id="387" name="Google Shape;387;p42"/>
          <p:cNvSpPr txBox="1"/>
          <p:nvPr/>
        </p:nvSpPr>
        <p:spPr>
          <a:xfrm>
            <a:off x="6543228"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host the infrastructure that develops the world's largest software communities </a:t>
            </a:r>
            <a:r>
              <a:rPr lang="en-US" sz="1200">
                <a:solidFill>
                  <a:srgbClr val="595959"/>
                </a:solidFill>
                <a:latin typeface="Open Sans"/>
                <a:ea typeface="Open Sans"/>
                <a:cs typeface="Open Sans"/>
                <a:sym typeface="Open Sans"/>
              </a:rPr>
              <a:t>and provide release management, IT ops, and support.</a:t>
            </a:r>
            <a:endParaRPr sz="1100">
              <a:latin typeface="Open Sans"/>
              <a:ea typeface="Open Sans"/>
              <a:cs typeface="Open Sans"/>
              <a:sym typeface="Open Sans"/>
            </a:endParaRPr>
          </a:p>
        </p:txBody>
      </p:sp>
      <p:pic>
        <p:nvPicPr>
          <p:cNvPr id="388" name="Google Shape;388;p42"/>
          <p:cNvPicPr preferRelativeResize="0"/>
          <p:nvPr/>
        </p:nvPicPr>
        <p:blipFill rotWithShape="1">
          <a:blip r:embed="rId3">
            <a:alphaModFix/>
          </a:blip>
          <a:srcRect b="0" l="0" r="0" t="0"/>
          <a:stretch/>
        </p:blipFill>
        <p:spPr>
          <a:xfrm>
            <a:off x="303878" y="1359439"/>
            <a:ext cx="1137977" cy="1137977"/>
          </a:xfrm>
          <a:prstGeom prst="rect">
            <a:avLst/>
          </a:prstGeom>
          <a:noFill/>
          <a:ln>
            <a:noFill/>
          </a:ln>
        </p:spPr>
      </p:pic>
      <p:pic>
        <p:nvPicPr>
          <p:cNvPr id="389" name="Google Shape;389;p42"/>
          <p:cNvPicPr preferRelativeResize="0"/>
          <p:nvPr/>
        </p:nvPicPr>
        <p:blipFill rotWithShape="1">
          <a:blip r:embed="rId4">
            <a:alphaModFix/>
          </a:blip>
          <a:srcRect b="0" l="0" r="0" t="0"/>
          <a:stretch/>
        </p:blipFill>
        <p:spPr>
          <a:xfrm>
            <a:off x="1883247" y="1710903"/>
            <a:ext cx="599912" cy="599912"/>
          </a:xfrm>
          <a:prstGeom prst="rect">
            <a:avLst/>
          </a:prstGeom>
          <a:noFill/>
          <a:ln>
            <a:noFill/>
          </a:ln>
        </p:spPr>
      </p:pic>
      <p:pic>
        <p:nvPicPr>
          <p:cNvPr id="390" name="Google Shape;390;p42"/>
          <p:cNvPicPr preferRelativeResize="0"/>
          <p:nvPr/>
        </p:nvPicPr>
        <p:blipFill rotWithShape="1">
          <a:blip r:embed="rId5">
            <a:alphaModFix/>
          </a:blip>
          <a:srcRect b="0" l="0" r="0" t="0"/>
          <a:stretch/>
        </p:blipFill>
        <p:spPr>
          <a:xfrm>
            <a:off x="3083468" y="1617194"/>
            <a:ext cx="674258" cy="674258"/>
          </a:xfrm>
          <a:prstGeom prst="rect">
            <a:avLst/>
          </a:prstGeom>
          <a:noFill/>
          <a:ln>
            <a:noFill/>
          </a:ln>
        </p:spPr>
      </p:pic>
      <p:pic>
        <p:nvPicPr>
          <p:cNvPr id="391" name="Google Shape;391;p42"/>
          <p:cNvPicPr preferRelativeResize="0"/>
          <p:nvPr/>
        </p:nvPicPr>
        <p:blipFill rotWithShape="1">
          <a:blip r:embed="rId6">
            <a:alphaModFix/>
          </a:blip>
          <a:srcRect b="0" l="0" r="0" t="0"/>
          <a:stretch/>
        </p:blipFill>
        <p:spPr>
          <a:xfrm>
            <a:off x="4273373" y="1574058"/>
            <a:ext cx="748832" cy="748832"/>
          </a:xfrm>
          <a:prstGeom prst="rect">
            <a:avLst/>
          </a:prstGeom>
          <a:noFill/>
          <a:ln>
            <a:noFill/>
          </a:ln>
        </p:spPr>
      </p:pic>
      <p:pic>
        <p:nvPicPr>
          <p:cNvPr id="392" name="Google Shape;392;p42"/>
          <p:cNvPicPr preferRelativeResize="0"/>
          <p:nvPr/>
        </p:nvPicPr>
        <p:blipFill rotWithShape="1">
          <a:blip r:embed="rId7">
            <a:alphaModFix/>
          </a:blip>
          <a:srcRect b="0" l="0" r="0" t="0"/>
          <a:stretch/>
        </p:blipFill>
        <p:spPr>
          <a:xfrm>
            <a:off x="8151105" y="1710467"/>
            <a:ext cx="560545" cy="560545"/>
          </a:xfrm>
          <a:prstGeom prst="rect">
            <a:avLst/>
          </a:prstGeom>
          <a:noFill/>
          <a:ln>
            <a:noFill/>
          </a:ln>
        </p:spPr>
      </p:pic>
      <p:pic>
        <p:nvPicPr>
          <p:cNvPr id="393" name="Google Shape;393;p42"/>
          <p:cNvPicPr preferRelativeResize="0"/>
          <p:nvPr/>
        </p:nvPicPr>
        <p:blipFill rotWithShape="1">
          <a:blip r:embed="rId8">
            <a:alphaModFix/>
          </a:blip>
          <a:srcRect b="0" l="0" r="0" t="0"/>
          <a:stretch/>
        </p:blipFill>
        <p:spPr>
          <a:xfrm>
            <a:off x="6790437" y="1576336"/>
            <a:ext cx="819291" cy="819291"/>
          </a:xfrm>
          <a:prstGeom prst="rect">
            <a:avLst/>
          </a:prstGeom>
          <a:noFill/>
          <a:ln>
            <a:noFill/>
          </a:ln>
        </p:spPr>
      </p:pic>
      <p:pic>
        <p:nvPicPr>
          <p:cNvPr id="394" name="Google Shape;394;p42"/>
          <p:cNvPicPr preferRelativeResize="0"/>
          <p:nvPr/>
        </p:nvPicPr>
        <p:blipFill rotWithShape="1">
          <a:blip r:embed="rId9">
            <a:alphaModFix/>
          </a:blip>
          <a:srcRect b="0" l="0" r="0" t="0"/>
          <a:stretch/>
        </p:blipFill>
        <p:spPr>
          <a:xfrm>
            <a:off x="5537266" y="1357434"/>
            <a:ext cx="818345" cy="8183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3"/>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17500" lvl="0" marL="457200" rtl="0" algn="l">
              <a:spcBef>
                <a:spcPts val="400"/>
              </a:spcBef>
              <a:spcAft>
                <a:spcPts val="0"/>
              </a:spcAft>
              <a:buSzPts val="1400"/>
              <a:buChar char="•"/>
            </a:pPr>
            <a:r>
              <a:rPr lang="en-US" sz="1400"/>
              <a:t>The LF is a recognized and respected brand and can activate communications across tech, business, and social media channels.</a:t>
            </a:r>
            <a:endParaRPr sz="1400"/>
          </a:p>
          <a:p>
            <a:pPr indent="-317500" lvl="0" marL="457200" rtl="0" algn="l">
              <a:spcBef>
                <a:spcPts val="0"/>
              </a:spcBef>
              <a:spcAft>
                <a:spcPts val="0"/>
              </a:spcAft>
              <a:buSzPts val="1400"/>
              <a:buChar char="•"/>
            </a:pPr>
            <a:r>
              <a:rPr lang="en-US" sz="1400"/>
              <a:t>The LF runs one of the l</a:t>
            </a:r>
            <a:r>
              <a:rPr lang="en-US" sz="1400"/>
              <a:t>argest software training and certification </a:t>
            </a:r>
            <a:r>
              <a:rPr lang="en-US" sz="1400" u="sng">
                <a:solidFill>
                  <a:schemeClr val="hlink"/>
                </a:solidFill>
                <a:hlinkClick r:id="rId3"/>
              </a:rPr>
              <a:t>organizations</a:t>
            </a:r>
            <a:r>
              <a:rPr lang="en-US" sz="1400"/>
              <a:t> </a:t>
            </a:r>
            <a:r>
              <a:rPr lang="en-US" sz="1400"/>
              <a:t>with millions of course graduates and hundreds of thousands of certified developers.</a:t>
            </a:r>
            <a:endParaRPr sz="1400"/>
          </a:p>
          <a:p>
            <a:pPr indent="-304800" lvl="1" marL="914400" rtl="0" algn="l">
              <a:spcBef>
                <a:spcPts val="0"/>
              </a:spcBef>
              <a:spcAft>
                <a:spcPts val="0"/>
              </a:spcAft>
              <a:buSzPts val="1200"/>
              <a:buChar char="–"/>
            </a:pPr>
            <a:r>
              <a:rPr lang="en-US" sz="1200"/>
              <a:t>We can develop courses for AI, data, and </a:t>
            </a:r>
            <a:r>
              <a:rPr lang="en-US" sz="1200"/>
              <a:t>analytics</a:t>
            </a:r>
            <a:r>
              <a:rPr lang="en-US" sz="1200"/>
              <a:t> to train on using the apps and accessing the data.</a:t>
            </a:r>
            <a:endParaRPr sz="1200"/>
          </a:p>
          <a:p>
            <a:pPr indent="-304800" lvl="1" marL="914400" rtl="0" algn="l">
              <a:spcBef>
                <a:spcPts val="0"/>
              </a:spcBef>
              <a:spcAft>
                <a:spcPts val="0"/>
              </a:spcAft>
              <a:buSzPts val="1200"/>
              <a:buChar char="–"/>
            </a:pPr>
            <a:r>
              <a:rPr lang="en-US" sz="1200"/>
              <a:t>We can also offer advanced courses for developers on integrating and customizing the upstream software.</a:t>
            </a:r>
            <a:endParaRPr sz="1200"/>
          </a:p>
          <a:p>
            <a:pPr indent="-317500" lvl="0" marL="457200" rtl="0" algn="l">
              <a:spcBef>
                <a:spcPts val="0"/>
              </a:spcBef>
              <a:spcAft>
                <a:spcPts val="0"/>
              </a:spcAft>
              <a:buSzPts val="1400"/>
              <a:buChar char="•"/>
            </a:pPr>
            <a:r>
              <a:rPr lang="en-US" sz="1400"/>
              <a:t>The LF runs the largest developer </a:t>
            </a:r>
            <a:r>
              <a:rPr lang="en-US" sz="1400" u="sng">
                <a:solidFill>
                  <a:schemeClr val="hlink"/>
                </a:solidFill>
                <a:hlinkClick r:id="rId4"/>
              </a:rPr>
              <a:t>conferences</a:t>
            </a:r>
            <a:r>
              <a:rPr lang="en-US" sz="1400"/>
              <a:t> in the world. (Due to COVID-19, these have currently switched to being virtual conferences.)</a:t>
            </a:r>
            <a:endParaRPr sz="1400"/>
          </a:p>
          <a:p>
            <a:pPr indent="-317500" lvl="0" marL="457200" rtl="0" algn="l">
              <a:spcBef>
                <a:spcPts val="0"/>
              </a:spcBef>
              <a:spcAft>
                <a:spcPts val="0"/>
              </a:spcAft>
              <a:buSzPts val="1400"/>
              <a:buChar char="•"/>
            </a:pPr>
            <a:r>
              <a:rPr lang="en-US" sz="1400"/>
              <a:t>The LF arranges third-party security </a:t>
            </a:r>
            <a:r>
              <a:rPr lang="en-US" sz="1400" u="sng">
                <a:solidFill>
                  <a:schemeClr val="hlink"/>
                </a:solidFill>
                <a:hlinkClick r:id="rId5"/>
              </a:rPr>
              <a:t>audits</a:t>
            </a:r>
            <a:r>
              <a:rPr lang="en-US" sz="1400"/>
              <a:t>, privacy policy audits, and </a:t>
            </a:r>
            <a:r>
              <a:rPr lang="en-US" sz="1400" u="sng">
                <a:solidFill>
                  <a:schemeClr val="hlink"/>
                </a:solidFill>
                <a:hlinkClick r:id="rId6"/>
              </a:rPr>
              <a:t>bug bounties</a:t>
            </a:r>
            <a:r>
              <a:rPr lang="en-US" sz="1400"/>
              <a:t> for our critical hosted software.</a:t>
            </a:r>
            <a:endParaRPr sz="1400"/>
          </a:p>
          <a:p>
            <a:pPr indent="-317500" lvl="0" marL="457200" rtl="0" algn="l">
              <a:spcBef>
                <a:spcPts val="0"/>
              </a:spcBef>
              <a:spcAft>
                <a:spcPts val="0"/>
              </a:spcAft>
              <a:buSzPts val="1400"/>
              <a:buChar char="•"/>
            </a:pPr>
            <a:r>
              <a:rPr lang="en-US" sz="1400"/>
              <a:t>LF </a:t>
            </a:r>
            <a:r>
              <a:rPr lang="en-US" sz="1400" u="sng">
                <a:solidFill>
                  <a:schemeClr val="hlink"/>
                </a:solidFill>
                <a:hlinkClick r:id="rId7"/>
              </a:rPr>
              <a:t>CommunityBridge</a:t>
            </a:r>
            <a:r>
              <a:rPr lang="en-US" sz="1400"/>
              <a:t> offers paid internships with experienced mentors to increase the number and diversity of contributors.</a:t>
            </a:r>
            <a:endParaRPr sz="1400"/>
          </a:p>
          <a:p>
            <a:pPr indent="-317500" lvl="0" marL="457200" rtl="0" algn="l">
              <a:spcBef>
                <a:spcPts val="0"/>
              </a:spcBef>
              <a:spcAft>
                <a:spcPts val="0"/>
              </a:spcAft>
              <a:buSzPts val="1400"/>
              <a:buChar char="•"/>
            </a:pPr>
            <a:r>
              <a:rPr lang="en-US" sz="1400"/>
              <a:t>Submission of protocols to become ISO standards via the LF’s </a:t>
            </a:r>
            <a:r>
              <a:rPr lang="en-US" sz="1400" u="sng">
                <a:solidFill>
                  <a:schemeClr val="hlink"/>
                </a:solidFill>
                <a:hlinkClick r:id="rId8"/>
              </a:rPr>
              <a:t>Joint Development Foundation</a:t>
            </a:r>
            <a:r>
              <a:rPr lang="en-US" sz="1400"/>
              <a:t>.</a:t>
            </a:r>
            <a:endParaRPr sz="1400"/>
          </a:p>
          <a:p>
            <a:pPr indent="-317500" lvl="0" marL="457200" rtl="0" algn="l">
              <a:spcBef>
                <a:spcPts val="0"/>
              </a:spcBef>
              <a:spcAft>
                <a:spcPts val="0"/>
              </a:spcAft>
              <a:buSzPts val="1400"/>
              <a:buChar char="•"/>
            </a:pPr>
            <a:r>
              <a:rPr lang="en-US" sz="1400"/>
              <a:t>Hosting aggregated data projects, including via our </a:t>
            </a:r>
            <a:r>
              <a:rPr lang="en-US" sz="1400" u="sng">
                <a:solidFill>
                  <a:schemeClr val="hlink"/>
                </a:solidFill>
                <a:hlinkClick r:id="rId9"/>
              </a:rPr>
              <a:t>Community Data License Agreement</a:t>
            </a:r>
            <a:endParaRPr sz="1400"/>
          </a:p>
          <a:p>
            <a:pPr indent="-317500" lvl="0" marL="457200" rtl="0" algn="l">
              <a:spcBef>
                <a:spcPts val="0"/>
              </a:spcBef>
              <a:spcAft>
                <a:spcPts val="0"/>
              </a:spcAft>
              <a:buSzPts val="1400"/>
              <a:buChar char="•"/>
            </a:pPr>
            <a:r>
              <a:rPr lang="en-US" sz="1400"/>
              <a:t>Other services including documentation, webinars, PR, and much more, with many examples described in the CNCF </a:t>
            </a:r>
            <a:r>
              <a:rPr lang="en-US" sz="1400" u="sng">
                <a:solidFill>
                  <a:schemeClr val="hlink"/>
                </a:solidFill>
                <a:hlinkClick r:id="rId10"/>
              </a:rPr>
              <a:t>annual report</a:t>
            </a:r>
            <a:r>
              <a:rPr lang="en-US" sz="1400"/>
              <a:t>.</a:t>
            </a:r>
            <a:endParaRPr sz="1400"/>
          </a:p>
        </p:txBody>
      </p:sp>
      <p:sp>
        <p:nvSpPr>
          <p:cNvPr id="400" name="Google Shape;400;p43"/>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01" name="Google Shape;401;p4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What else can the Linux Foundation offer?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4"/>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has invoicing relationships with its 1,600 </a:t>
            </a:r>
            <a:r>
              <a:rPr lang="en-US" sz="1800" u="sng">
                <a:solidFill>
                  <a:schemeClr val="hlink"/>
                </a:solidFill>
                <a:hlinkClick r:id="rId3"/>
              </a:rPr>
              <a:t>members</a:t>
            </a:r>
            <a:r>
              <a:rPr lang="en-US" sz="1800"/>
              <a:t>, representing nearly every significant tech company, hundreds of startups, and many government organizations.</a:t>
            </a:r>
            <a:endParaRPr sz="1800"/>
          </a:p>
          <a:p>
            <a:pPr indent="-336550" lvl="1" marL="914400" rtl="0" algn="l">
              <a:spcBef>
                <a:spcPts val="0"/>
              </a:spcBef>
              <a:spcAft>
                <a:spcPts val="0"/>
              </a:spcAft>
              <a:buClr>
                <a:srgbClr val="000000"/>
              </a:buClr>
              <a:buSzPts val="1700"/>
              <a:buChar char="–"/>
            </a:pPr>
            <a:r>
              <a:rPr lang="en-US" sz="1700"/>
              <a:t>We have strong relationships with all of the public cloud, mobile phone, and telecom organizations. For example, CNCF currently administers $9M in </a:t>
            </a:r>
            <a:r>
              <a:rPr lang="en-US" sz="1700" u="sng">
                <a:solidFill>
                  <a:schemeClr val="hlink"/>
                </a:solidFill>
                <a:hlinkClick r:id="rId4"/>
              </a:rPr>
              <a:t>Google Cloud</a:t>
            </a:r>
            <a:r>
              <a:rPr lang="en-US" sz="1700"/>
              <a:t> credits and $200k from </a:t>
            </a:r>
            <a:r>
              <a:rPr lang="en-US" sz="1700" u="sng">
                <a:solidFill>
                  <a:schemeClr val="hlink"/>
                </a:solidFill>
                <a:hlinkClick r:id="rId5"/>
              </a:rPr>
              <a:t>AWS</a:t>
            </a:r>
            <a:r>
              <a:rPr lang="en-US" sz="1700"/>
              <a:t> for our hosted projects.</a:t>
            </a:r>
            <a:endParaRPr sz="1100"/>
          </a:p>
          <a:p>
            <a:pPr indent="-342900" lvl="0" marL="457200" rtl="0" algn="l">
              <a:spcBef>
                <a:spcPts val="0"/>
              </a:spcBef>
              <a:spcAft>
                <a:spcPts val="0"/>
              </a:spcAft>
              <a:buSzPts val="1800"/>
              <a:buChar char="•"/>
            </a:pPr>
            <a:r>
              <a:rPr lang="en-US" sz="1800"/>
              <a:t>The LF can quickly receive and distribute funding.</a:t>
            </a:r>
            <a:endParaRPr sz="1800"/>
          </a:p>
          <a:p>
            <a:pPr indent="-342900" lvl="0" marL="457200" rtl="0" algn="l">
              <a:spcBef>
                <a:spcPts val="0"/>
              </a:spcBef>
              <a:spcAft>
                <a:spcPts val="0"/>
              </a:spcAft>
              <a:buSzPts val="1800"/>
              <a:buChar char="•"/>
            </a:pPr>
            <a:r>
              <a:rPr lang="en-US" sz="1800"/>
              <a:t>The mission of the LF, a 501(c)(6) nonprofit, is to support the creation of sustainable open source ecosystems and public health is a natural next focus.</a:t>
            </a:r>
            <a:endParaRPr sz="1800"/>
          </a:p>
          <a:p>
            <a:pPr indent="-342900" lvl="1" marL="914400" rtl="0" algn="l">
              <a:spcBef>
                <a:spcPts val="0"/>
              </a:spcBef>
              <a:spcAft>
                <a:spcPts val="0"/>
              </a:spcAft>
              <a:buClr>
                <a:srgbClr val="000000"/>
              </a:buClr>
              <a:buSzPts val="1800"/>
              <a:buChar char="–"/>
            </a:pPr>
            <a:r>
              <a:rPr lang="en-US"/>
              <a:t>The LF fee for fiscal sponsorship services, which includes audited financials, is 9% of the first million dollars per year and 6% of additional funds.</a:t>
            </a:r>
            <a:endParaRPr/>
          </a:p>
        </p:txBody>
      </p:sp>
      <p:sp>
        <p:nvSpPr>
          <p:cNvPr id="407" name="Google Shape;407;p44"/>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08" name="Google Shape;408;p4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The Linux Foundation serves as a nonprofit home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5"/>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414" name="Google Shape;414;p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nvSpPr>
        <p:spPr>
          <a:xfrm>
            <a:off x="131975" y="207025"/>
            <a:ext cx="8842500" cy="4668000"/>
          </a:xfrm>
          <a:prstGeom prst="rect">
            <a:avLst/>
          </a:prstGeom>
          <a:noFill/>
          <a:ln>
            <a:noFill/>
          </a:ln>
        </p:spPr>
        <p:txBody>
          <a:bodyPr anchorCtr="0" anchor="t" bIns="91425" lIns="91425" spcFirstLastPara="1" rIns="91425" wrap="square" tIns="91425">
            <a:noAutofit/>
          </a:bodyPr>
          <a:lstStyle/>
          <a:p>
            <a:pPr indent="0" lvl="0" marL="127000" rtl="0" algn="l">
              <a:spcBef>
                <a:spcPts val="0"/>
              </a:spcBef>
              <a:spcAft>
                <a:spcPts val="0"/>
              </a:spcAft>
              <a:buNone/>
            </a:pPr>
            <a:r>
              <a:rPr lang="en-US" sz="2000">
                <a:solidFill>
                  <a:srgbClr val="000000"/>
                </a:solidFill>
                <a:latin typeface="Gill Sans"/>
                <a:ea typeface="Gill Sans"/>
                <a:cs typeface="Gill Sans"/>
                <a:sym typeface="Gill Sans"/>
              </a:rPr>
              <a:t>Mission of the Open Mainframe Project: </a:t>
            </a:r>
            <a:endParaRPr sz="2000">
              <a:solidFill>
                <a:srgbClr val="000000"/>
              </a:solidFill>
              <a:latin typeface="Gill Sans"/>
              <a:ea typeface="Gill Sans"/>
              <a:cs typeface="Gill Sans"/>
              <a:sym typeface="Gill Sans"/>
            </a:endParaRPr>
          </a:p>
          <a:p>
            <a:pPr indent="0" lvl="0" marL="127000" rtl="0" algn="l">
              <a:spcBef>
                <a:spcPts val="1200"/>
              </a:spcBef>
              <a:spcAft>
                <a:spcPts val="0"/>
              </a:spcAft>
              <a:buNone/>
            </a:pPr>
            <a:r>
              <a:rPr b="1" lang="en-US" sz="2800">
                <a:solidFill>
                  <a:srgbClr val="0070C0"/>
                </a:solidFill>
                <a:latin typeface="Gill Sans"/>
                <a:ea typeface="Gill Sans"/>
                <a:cs typeface="Gill Sans"/>
                <a:sym typeface="Gill Sans"/>
              </a:rPr>
              <a:t>Build community and adoption of Open Source on the mainframe to...</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FF9900"/>
                </a:solidFill>
                <a:latin typeface="Gill Sans"/>
                <a:ea typeface="Gill Sans"/>
                <a:cs typeface="Gill Sans"/>
                <a:sym typeface="Gill Sans"/>
              </a:rPr>
              <a:t>Eliminating barriers </a:t>
            </a:r>
            <a:r>
              <a:rPr lang="en-US" sz="2000">
                <a:solidFill>
                  <a:srgbClr val="000000"/>
                </a:solidFill>
                <a:latin typeface="Gill Sans"/>
                <a:ea typeface="Gill Sans"/>
                <a:cs typeface="Gill Sans"/>
                <a:sym typeface="Gill Sans"/>
              </a:rPr>
              <a:t>to Open Source adoption on the mainframe</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00B0F0"/>
                </a:solidFill>
                <a:latin typeface="Gill Sans"/>
                <a:ea typeface="Gill Sans"/>
                <a:cs typeface="Gill Sans"/>
                <a:sym typeface="Gill Sans"/>
              </a:rPr>
              <a:t>Demonstrating value </a:t>
            </a:r>
            <a:r>
              <a:rPr lang="en-US" sz="2000">
                <a:solidFill>
                  <a:srgbClr val="000000"/>
                </a:solidFill>
                <a:latin typeface="Gill Sans"/>
                <a:ea typeface="Gill Sans"/>
                <a:cs typeface="Gill Sans"/>
                <a:sym typeface="Gill Sans"/>
              </a:rPr>
              <a:t>of the mainframe on technical and business levels</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C0504D"/>
                </a:solidFill>
                <a:latin typeface="Gill Sans"/>
                <a:ea typeface="Gill Sans"/>
                <a:cs typeface="Gill Sans"/>
                <a:sym typeface="Gill Sans"/>
              </a:rPr>
              <a:t>Strengthening collaboration </a:t>
            </a:r>
            <a:r>
              <a:rPr lang="en-US" sz="2000">
                <a:solidFill>
                  <a:srgbClr val="000000"/>
                </a:solidFill>
                <a:latin typeface="Gill Sans"/>
                <a:ea typeface="Gill Sans"/>
                <a:cs typeface="Gill Sans"/>
                <a:sym typeface="Gill Sans"/>
              </a:rPr>
              <a:t>points and resources for the community to thrive</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Font typeface="Gill Sans"/>
              <a:buChar char="•"/>
            </a:pPr>
            <a:r>
              <a:rPr b="1" lang="en-US" sz="2300">
                <a:solidFill>
                  <a:srgbClr val="38761D"/>
                </a:solidFill>
                <a:latin typeface="Gill Sans"/>
                <a:ea typeface="Gill Sans"/>
                <a:cs typeface="Gill Sans"/>
                <a:sym typeface="Gill Sans"/>
              </a:rPr>
              <a:t>Identifying, accepting and hosting purely open source projects</a:t>
            </a:r>
            <a:r>
              <a:rPr lang="en-US" sz="2000">
                <a:latin typeface="Gill Sans"/>
                <a:ea typeface="Gill Sans"/>
                <a:cs typeface="Gill Sans"/>
                <a:sym typeface="Gill Sans"/>
              </a:rPr>
              <a:t> that are consistent with and advance us towards realizing our vision</a:t>
            </a:r>
            <a:endParaRPr sz="2000">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Professional Services + Open Source Foundation</a:t>
            </a:r>
            <a:endParaRPr/>
          </a:p>
        </p:txBody>
      </p:sp>
      <p:sp>
        <p:nvSpPr>
          <p:cNvPr id="420" name="Google Shape;420;p46"/>
          <p:cNvSpPr txBox="1"/>
          <p:nvPr/>
        </p:nvSpPr>
        <p:spPr>
          <a:xfrm>
            <a:off x="152400" y="804525"/>
            <a:ext cx="8805600" cy="7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Open Mainframe Project provides a unique set of services for the mainframe community that goes beyond the simple mailing list, code repository, and website. You should host your project at Open Mainframe Project because:</a:t>
            </a:r>
            <a:endParaRPr sz="1200">
              <a:solidFill>
                <a:srgbClr val="676767"/>
              </a:solidFill>
              <a:highlight>
                <a:srgbClr val="F4F4F4"/>
              </a:highlight>
              <a:latin typeface="Gill Sans"/>
              <a:ea typeface="Gill Sans"/>
              <a:cs typeface="Gill Sans"/>
              <a:sym typeface="Gill Sans"/>
            </a:endParaRPr>
          </a:p>
        </p:txBody>
      </p:sp>
      <p:sp>
        <p:nvSpPr>
          <p:cNvPr id="421" name="Google Shape;421;p46"/>
          <p:cNvSpPr txBox="1"/>
          <p:nvPr/>
        </p:nvSpPr>
        <p:spPr>
          <a:xfrm>
            <a:off x="248425" y="1390825"/>
            <a:ext cx="3000000" cy="31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Foundation</a:t>
            </a:r>
            <a:endParaRPr b="1" sz="1200">
              <a:latin typeface="Gill Sans"/>
              <a:ea typeface="Gill Sans"/>
              <a:cs typeface="Gill Sans"/>
              <a:sym typeface="Gill Sans"/>
            </a:endParaRPr>
          </a:p>
          <a:p>
            <a:pPr indent="0" lvl="0" marL="0" rtl="0" algn="l">
              <a:spcBef>
                <a:spcPts val="0"/>
              </a:spcBef>
              <a:spcAft>
                <a:spcPts val="0"/>
              </a:spcAft>
              <a:buNone/>
            </a:pPr>
            <a:r>
              <a:t/>
            </a:r>
            <a:endParaRPr b="1" sz="10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 neutral home for your project increases the willingness of developers from other companies and independent developers to collaborate, contribute, and become committers.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Endorsement by leading mainframe architects of the Open Mainframe Project’s </a:t>
            </a:r>
            <a:r>
              <a:rPr lang="en-US" sz="900" u="sng">
                <a:solidFill>
                  <a:schemeClr val="hlink"/>
                </a:solidFill>
                <a:latin typeface="Gill Sans"/>
                <a:ea typeface="Gill Sans"/>
                <a:cs typeface="Gill Sans"/>
                <a:sym typeface="Gill Sans"/>
                <a:hlinkClick r:id="rId3"/>
              </a:rPr>
              <a:t>Technical Advisory Council</a:t>
            </a:r>
            <a:r>
              <a:rPr lang="en-US" sz="900">
                <a:latin typeface="Gill Sans"/>
                <a:ea typeface="Gill Sans"/>
                <a:cs typeface="Gill Sans"/>
                <a:sym typeface="Gill Sans"/>
              </a:rPr>
              <a:t> is an independent signal of the quality of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Ability to leverage Open Mainframe Project mainframe infrastructure for your CI/CD needs.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 will have access to funds for further investing in your project, including security, training, and documentation</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Partner academic institutions and next-gen students will have visibility into your project, resulting in new committers and class projects to help strengthen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Your existing committers still control your project, and we just ask that you document a neutral governance process ( and if you don’t have one, </a:t>
            </a:r>
            <a:r>
              <a:rPr lang="en-US" sz="900" u="sng">
                <a:solidFill>
                  <a:schemeClr val="hlink"/>
                </a:solidFill>
                <a:latin typeface="Gill Sans"/>
                <a:ea typeface="Gill Sans"/>
                <a:cs typeface="Gill Sans"/>
                <a:sym typeface="Gill Sans"/>
                <a:hlinkClick r:id="rId4"/>
              </a:rPr>
              <a:t>we have one</a:t>
            </a:r>
            <a:r>
              <a:rPr lang="en-US" sz="900">
                <a:latin typeface="Gill Sans"/>
                <a:ea typeface="Gill Sans"/>
                <a:cs typeface="Gill Sans"/>
                <a:sym typeface="Gill Sans"/>
              </a:rPr>
              <a:t> that’s a good starting point )</a:t>
            </a:r>
            <a:endParaRPr sz="900">
              <a:latin typeface="Gill Sans"/>
              <a:ea typeface="Gill Sans"/>
              <a:cs typeface="Gill Sans"/>
              <a:sym typeface="Gill Sans"/>
            </a:endParaRPr>
          </a:p>
        </p:txBody>
      </p:sp>
      <p:sp>
        <p:nvSpPr>
          <p:cNvPr id="422" name="Google Shape;422;p46"/>
          <p:cNvSpPr txBox="1"/>
          <p:nvPr/>
        </p:nvSpPr>
        <p:spPr>
          <a:xfrm>
            <a:off x="3151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Staff</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can work with our full-time press relations and analyst relations teams to increase awareness of and excitement about your project.</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Receive regular reports on press mentions and comparisons to similar projects.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will have access to full-time Open Mainframe Project staff who are eager to assist your project in myriad ways and help make it successful</a:t>
            </a:r>
            <a:endParaRPr sz="950">
              <a:latin typeface="Gill Sans"/>
              <a:ea typeface="Gill Sans"/>
              <a:cs typeface="Gill Sans"/>
              <a:sym typeface="Gill Sans"/>
            </a:endParaRPr>
          </a:p>
        </p:txBody>
      </p:sp>
      <p:sp>
        <p:nvSpPr>
          <p:cNvPr id="423" name="Google Shape;423;p46"/>
          <p:cNvSpPr txBox="1"/>
          <p:nvPr/>
        </p:nvSpPr>
        <p:spPr>
          <a:xfrm>
            <a:off x="6054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Events</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Your project will have unique opportunities to participate in our annual Open Mainframe Summit.</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Our world-class events team work with you to showcase your project at </a:t>
            </a:r>
            <a:r>
              <a:rPr lang="en-US" sz="800" u="sng">
                <a:solidFill>
                  <a:schemeClr val="hlink"/>
                </a:solidFill>
                <a:latin typeface="Gill Sans"/>
                <a:ea typeface="Gill Sans"/>
                <a:cs typeface="Gill Sans"/>
                <a:sym typeface="Gill Sans"/>
                <a:hlinkClick r:id="rId5"/>
              </a:rPr>
              <a:t>our leading open source events</a:t>
            </a:r>
            <a:r>
              <a:rPr lang="en-US" sz="800">
                <a:latin typeface="Gill Sans"/>
                <a:ea typeface="Gill Sans"/>
                <a:cs typeface="Gill Sans"/>
                <a:sym typeface="Gill Sans"/>
              </a:rPr>
              <a:t> worldwide.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also work to ensure your project is represented at key mainframe events and meetups worldwide, such as SHARE, VM Workshop, and GSE.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have travel funding available for your non-corporate-backed developers and to increase attendance of women and other underrepresented minorities.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will work with your community to offer a customized “event in a box”, so that your team can easily participate in events worldwide with little overhead.</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host virtual events, scaling from webinars to multi-day events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And for all events, we can promote on social and our blog of the participation, as well as track community metrics to for your community to better understand the impact of participation on your community.</a:t>
            </a:r>
            <a:endParaRPr sz="800">
              <a:latin typeface="Gill Sans"/>
              <a:ea typeface="Gill Sans"/>
              <a:cs typeface="Gill Sans"/>
              <a:sym typeface="Gill Sans"/>
            </a:endParaRPr>
          </a:p>
        </p:txBody>
      </p:sp>
      <p:sp>
        <p:nvSpPr>
          <p:cNvPr id="424" name="Google Shape;424;p46"/>
          <p:cNvSpPr txBox="1"/>
          <p:nvPr/>
        </p:nvSpPr>
        <p:spPr>
          <a:xfrm>
            <a:off x="0" y="4712575"/>
            <a:ext cx="91440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Detailed project benefits are at </a:t>
            </a:r>
            <a:r>
              <a:rPr lang="en-US" u="sng">
                <a:solidFill>
                  <a:schemeClr val="hlink"/>
                </a:solidFill>
                <a:latin typeface="Gill Sans"/>
                <a:ea typeface="Gill Sans"/>
                <a:cs typeface="Gill Sans"/>
                <a:sym typeface="Gill Sans"/>
                <a:hlinkClick r:id="rId6"/>
              </a:rPr>
              <a:t>https://www.openmainframeproject.org/projects/benefits</a:t>
            </a:r>
            <a:r>
              <a:rPr lang="en-US">
                <a:latin typeface="Gill Sans"/>
                <a:ea typeface="Gill Sans"/>
                <a:cs typeface="Gill Sans"/>
                <a:sym typeface="Gill Sans"/>
              </a:rPr>
              <a:t> </a:t>
            </a:r>
            <a:endParaRPr sz="1200">
              <a:solidFill>
                <a:srgbClr val="676767"/>
              </a:solidFill>
              <a:highlight>
                <a:srgbClr val="F4F4F4"/>
              </a:highlight>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7"/>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sz="2900"/>
              <a:t>Unique opportunities for driving deeper awareness and engagement</a:t>
            </a:r>
            <a:endParaRPr sz="2900"/>
          </a:p>
        </p:txBody>
      </p:sp>
      <p:sp>
        <p:nvSpPr>
          <p:cNvPr id="430" name="Google Shape;430;p47"/>
          <p:cNvSpPr txBox="1"/>
          <p:nvPr>
            <p:ph idx="1" type="body"/>
          </p:nvPr>
        </p:nvSpPr>
        <p:spPr>
          <a:xfrm>
            <a:off x="2082975" y="2764000"/>
            <a:ext cx="2502600" cy="1792500"/>
          </a:xfrm>
          <a:prstGeom prst="rect">
            <a:avLst/>
          </a:prstGeom>
          <a:noFill/>
          <a:ln>
            <a:noFill/>
          </a:ln>
        </p:spPr>
        <p:txBody>
          <a:bodyPr anchorCtr="0" anchor="t" bIns="91425" lIns="91425" spcFirstLastPara="1" rIns="91425" wrap="square" tIns="91425">
            <a:noAutofit/>
          </a:bodyPr>
          <a:lstStyle/>
          <a:p>
            <a:pPr indent="-152400" lvl="0" marL="342900" marR="0" rtl="0" algn="l">
              <a:lnSpc>
                <a:spcPct val="100000"/>
              </a:lnSpc>
              <a:spcBef>
                <a:spcPts val="0"/>
              </a:spcBef>
              <a:spcAft>
                <a:spcPts val="0"/>
              </a:spcAft>
              <a:buClr>
                <a:schemeClr val="dk1"/>
              </a:buClr>
              <a:buSzPts val="1000"/>
              <a:buFont typeface="Arial"/>
              <a:buChar char="•"/>
            </a:pPr>
            <a:r>
              <a:rPr lang="en-US" sz="1000"/>
              <a:t>Monthly interview series that highlights diversity in mainframe</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Showcases why people have mainframe in their careers and their views of the technology and career field</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Read and listen at </a:t>
            </a:r>
            <a:r>
              <a:rPr lang="en-US" sz="1000" u="sng">
                <a:solidFill>
                  <a:schemeClr val="hlink"/>
                </a:solidFill>
                <a:hlinkClick r:id="rId3"/>
              </a:rPr>
              <a:t>https://www.openmainframeproject.org/news/podcast</a:t>
            </a:r>
            <a:r>
              <a:rPr lang="en-US" sz="1000"/>
              <a:t> </a:t>
            </a:r>
            <a:endParaRPr sz="1000"/>
          </a:p>
        </p:txBody>
      </p:sp>
      <p:pic>
        <p:nvPicPr>
          <p:cNvPr id="431" name="Google Shape;431;p47"/>
          <p:cNvPicPr preferRelativeResize="0"/>
          <p:nvPr/>
        </p:nvPicPr>
        <p:blipFill rotWithShape="1">
          <a:blip r:embed="rId4">
            <a:alphaModFix/>
          </a:blip>
          <a:srcRect b="0" l="0" r="0" t="0"/>
          <a:stretch/>
        </p:blipFill>
        <p:spPr>
          <a:xfrm>
            <a:off x="420025" y="2764055"/>
            <a:ext cx="1891551" cy="1792375"/>
          </a:xfrm>
          <a:prstGeom prst="rect">
            <a:avLst/>
          </a:prstGeom>
          <a:noFill/>
          <a:ln>
            <a:noFill/>
          </a:ln>
        </p:spPr>
      </p:pic>
      <p:sp>
        <p:nvSpPr>
          <p:cNvPr id="432" name="Google Shape;432;p47"/>
          <p:cNvSpPr txBox="1"/>
          <p:nvPr/>
        </p:nvSpPr>
        <p:spPr>
          <a:xfrm>
            <a:off x="2331284" y="2354291"/>
            <a:ext cx="21693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Community Forums</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5"/>
              </a:rPr>
              <a:t>https://community.openmainframeproject.org/</a:t>
            </a:r>
            <a:endParaRPr b="0" i="0" sz="800" u="none" cap="none" strike="noStrike">
              <a:solidFill>
                <a:srgbClr val="000000"/>
              </a:solidFill>
              <a:latin typeface="Gill Sans"/>
              <a:ea typeface="Gill Sans"/>
              <a:cs typeface="Gill Sans"/>
              <a:sym typeface="Gill Sans"/>
            </a:endParaRPr>
          </a:p>
        </p:txBody>
      </p:sp>
      <p:sp>
        <p:nvSpPr>
          <p:cNvPr id="433" name="Google Shape;433;p47"/>
          <p:cNvSpPr txBox="1"/>
          <p:nvPr/>
        </p:nvSpPr>
        <p:spPr>
          <a:xfrm>
            <a:off x="113179" y="2017086"/>
            <a:ext cx="18561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Slack Channel</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6"/>
              </a:rPr>
              <a:t>https://slack.openmainframeproject.org</a:t>
            </a:r>
            <a:endParaRPr b="0" i="0" sz="800" u="none" cap="none" strike="noStrike">
              <a:solidFill>
                <a:srgbClr val="000000"/>
              </a:solidFill>
              <a:latin typeface="Gill Sans"/>
              <a:ea typeface="Gill Sans"/>
              <a:cs typeface="Gill Sans"/>
              <a:sym typeface="Gill Sans"/>
            </a:endParaRPr>
          </a:p>
        </p:txBody>
      </p:sp>
      <p:pic>
        <p:nvPicPr>
          <p:cNvPr id="434" name="Google Shape;434;p47"/>
          <p:cNvPicPr preferRelativeResize="0"/>
          <p:nvPr/>
        </p:nvPicPr>
        <p:blipFill rotWithShape="1">
          <a:blip r:embed="rId7">
            <a:alphaModFix/>
          </a:blip>
          <a:srcRect b="0" l="0" r="0" t="0"/>
          <a:stretch/>
        </p:blipFill>
        <p:spPr>
          <a:xfrm>
            <a:off x="452929" y="981900"/>
            <a:ext cx="1176600" cy="1076000"/>
          </a:xfrm>
          <a:prstGeom prst="rect">
            <a:avLst/>
          </a:prstGeom>
          <a:noFill/>
          <a:ln>
            <a:noFill/>
          </a:ln>
        </p:spPr>
      </p:pic>
      <p:sp>
        <p:nvSpPr>
          <p:cNvPr id="435" name="Google Shape;435;p47"/>
          <p:cNvSpPr txBox="1"/>
          <p:nvPr/>
        </p:nvSpPr>
        <p:spPr>
          <a:xfrm>
            <a:off x="6709675" y="4200375"/>
            <a:ext cx="17934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...and more!</a:t>
            </a:r>
            <a:endParaRPr>
              <a:latin typeface="Gill Sans"/>
              <a:ea typeface="Gill Sans"/>
              <a:cs typeface="Gill Sans"/>
              <a:sym typeface="Gill Sans"/>
            </a:endParaRPr>
          </a:p>
        </p:txBody>
      </p:sp>
      <p:pic>
        <p:nvPicPr>
          <p:cNvPr id="436" name="Google Shape;436;p47"/>
          <p:cNvPicPr preferRelativeResize="0"/>
          <p:nvPr/>
        </p:nvPicPr>
        <p:blipFill>
          <a:blip r:embed="rId8">
            <a:alphaModFix/>
          </a:blip>
          <a:stretch>
            <a:fillRect/>
          </a:stretch>
        </p:blipFill>
        <p:spPr>
          <a:xfrm>
            <a:off x="4957467" y="2594991"/>
            <a:ext cx="4075233" cy="1274000"/>
          </a:xfrm>
          <a:prstGeom prst="rect">
            <a:avLst/>
          </a:prstGeom>
          <a:noFill/>
          <a:ln>
            <a:noFill/>
          </a:ln>
        </p:spPr>
      </p:pic>
      <p:pic>
        <p:nvPicPr>
          <p:cNvPr id="437" name="Google Shape;437;p47"/>
          <p:cNvPicPr preferRelativeResize="0"/>
          <p:nvPr/>
        </p:nvPicPr>
        <p:blipFill>
          <a:blip r:embed="rId9">
            <a:alphaModFix/>
          </a:blip>
          <a:stretch>
            <a:fillRect/>
          </a:stretch>
        </p:blipFill>
        <p:spPr>
          <a:xfrm>
            <a:off x="5450124" y="1063725"/>
            <a:ext cx="3373775" cy="1370600"/>
          </a:xfrm>
          <a:prstGeom prst="rect">
            <a:avLst/>
          </a:prstGeom>
          <a:noFill/>
          <a:ln>
            <a:noFill/>
          </a:ln>
        </p:spPr>
      </p:pic>
      <p:pic>
        <p:nvPicPr>
          <p:cNvPr id="438" name="Google Shape;438;p47"/>
          <p:cNvPicPr preferRelativeResize="0"/>
          <p:nvPr/>
        </p:nvPicPr>
        <p:blipFill>
          <a:blip r:embed="rId10">
            <a:alphaModFix/>
          </a:blip>
          <a:stretch>
            <a:fillRect/>
          </a:stretch>
        </p:blipFill>
        <p:spPr>
          <a:xfrm>
            <a:off x="2351858" y="798125"/>
            <a:ext cx="2128153" cy="1556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8"/>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44" name="Google Shape;444;p4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50" name="Google Shape;450;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0"/>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456" name="Google Shape;456;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1"/>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462" name="Google Shape;462;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2"/>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a:t>Our project communities control the name of the project, not any one member or company contributor</a:t>
            </a:r>
            <a:endParaRPr/>
          </a:p>
          <a:p>
            <a:pPr indent="-165100" lvl="0" marL="1778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165100" lvl="0" marL="1778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165100" lvl="0" marL="1778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68" name="Google Shape;468;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descr="12c copy" id="473" name="Google Shape;473;p53"/>
          <p:cNvPicPr preferRelativeResize="0"/>
          <p:nvPr/>
        </p:nvPicPr>
        <p:blipFill rotWithShape="1">
          <a:blip r:embed="rId3">
            <a:alphaModFix/>
          </a:blip>
          <a:srcRect b="0" l="0" r="0" t="0"/>
          <a:stretch/>
        </p:blipFill>
        <p:spPr>
          <a:xfrm>
            <a:off x="915987" y="0"/>
            <a:ext cx="8228013" cy="2560638"/>
          </a:xfrm>
          <a:prstGeom prst="rect">
            <a:avLst/>
          </a:prstGeom>
          <a:noFill/>
          <a:ln>
            <a:noFill/>
          </a:ln>
        </p:spPr>
      </p:pic>
      <p:sp>
        <p:nvSpPr>
          <p:cNvPr id="474" name="Google Shape;474;p53"/>
          <p:cNvSpPr/>
          <p:nvPr/>
        </p:nvSpPr>
        <p:spPr>
          <a:xfrm>
            <a:off x="1375315" y="0"/>
            <a:ext cx="43491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5" name="Google Shape;475;p53"/>
          <p:cNvSpPr/>
          <p:nvPr/>
        </p:nvSpPr>
        <p:spPr>
          <a:xfrm>
            <a:off x="0" y="0"/>
            <a:ext cx="13752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6" name="Google Shape;476;p53"/>
          <p:cNvSpPr txBox="1"/>
          <p:nvPr>
            <p:ph idx="1" type="body"/>
          </p:nvPr>
        </p:nvSpPr>
        <p:spPr>
          <a:xfrm>
            <a:off x="317500" y="2749436"/>
            <a:ext cx="8369400" cy="2067900"/>
          </a:xfrm>
          <a:prstGeom prst="rect">
            <a:avLst/>
          </a:prstGeom>
          <a:noFill/>
          <a:ln>
            <a:noFill/>
          </a:ln>
        </p:spPr>
        <p:txBody>
          <a:bodyPr anchorCtr="0" anchor="t" bIns="45700" lIns="91425" spcFirstLastPara="1" rIns="91425" wrap="square" tIns="45700">
            <a:noAutofit/>
          </a:bodyPr>
          <a:lstStyle/>
          <a:p>
            <a:pPr indent="-219075" lvl="0" marL="231775"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Gill Sans"/>
                <a:ea typeface="Gill Sans"/>
                <a:cs typeface="Gill Sans"/>
                <a:sym typeface="Gill Sans"/>
              </a:rPr>
              <a:t>Find out more and subscribe to our newsletter at </a:t>
            </a:r>
            <a:r>
              <a:rPr b="0" i="0" lang="en-US" sz="1600" u="sng" cap="none" strike="noStrike">
                <a:solidFill>
                  <a:schemeClr val="hlink"/>
                </a:solidFill>
                <a:latin typeface="Gill Sans"/>
                <a:ea typeface="Gill Sans"/>
                <a:cs typeface="Gill Sans"/>
                <a:sym typeface="Gill Sans"/>
                <a:hlinkClick r:id="rId4"/>
              </a:rPr>
              <a:t>www.openmainframeproject.org</a:t>
            </a:r>
            <a:endParaRPr sz="1800"/>
          </a:p>
          <a:p>
            <a:pPr indent="-219075" lvl="0" marL="231775" marR="0" rtl="0" algn="l">
              <a:lnSpc>
                <a:spcPct val="100000"/>
              </a:lnSpc>
              <a:spcBef>
                <a:spcPts val="720"/>
              </a:spcBef>
              <a:spcAft>
                <a:spcPts val="0"/>
              </a:spcAft>
              <a:buClr>
                <a:schemeClr val="dk1"/>
              </a:buClr>
              <a:buSzPts val="1600"/>
              <a:buFont typeface="Arial"/>
              <a:buChar char="•"/>
            </a:pPr>
            <a:r>
              <a:rPr lang="en-US" sz="1600"/>
              <a:t>Discover and participate in any of our 16 hosted projects and working groups at </a:t>
            </a:r>
            <a:r>
              <a:rPr lang="en-US" sz="1600" u="sng">
                <a:solidFill>
                  <a:schemeClr val="hlink"/>
                </a:solidFill>
                <a:hlinkClick r:id="rId5"/>
              </a:rPr>
              <a:t>https://www.openmainframeproject.org/projects</a:t>
            </a:r>
            <a:r>
              <a:rPr lang="en-US" sz="1600"/>
              <a:t> </a:t>
            </a:r>
            <a:endParaRPr sz="1600"/>
          </a:p>
          <a:p>
            <a:pPr indent="-219075" lvl="0" marL="231775" marR="0" rtl="0" algn="l">
              <a:lnSpc>
                <a:spcPct val="100000"/>
              </a:lnSpc>
              <a:spcBef>
                <a:spcPts val="720"/>
              </a:spcBef>
              <a:spcAft>
                <a:spcPts val="0"/>
              </a:spcAft>
              <a:buClr>
                <a:schemeClr val="dk1"/>
              </a:buClr>
              <a:buSzPts val="1600"/>
              <a:buFont typeface="Arial"/>
              <a:buChar char="•"/>
            </a:pPr>
            <a:r>
              <a:rPr lang="en-US" sz="1600"/>
              <a:t>O</a:t>
            </a:r>
            <a:r>
              <a:rPr b="0" i="0" lang="en-US" sz="1600" u="none" cap="none" strike="noStrike">
                <a:solidFill>
                  <a:schemeClr val="dk1"/>
                </a:solidFill>
                <a:latin typeface="Gill Sans"/>
                <a:ea typeface="Gill Sans"/>
                <a:cs typeface="Gill Sans"/>
                <a:sym typeface="Gill Sans"/>
              </a:rPr>
              <a:t>rganizational membership opportunities at </a:t>
            </a:r>
            <a:r>
              <a:rPr b="0" i="0" lang="en-US" sz="1600" u="sng" cap="none" strike="noStrike">
                <a:solidFill>
                  <a:schemeClr val="hlink"/>
                </a:solidFill>
                <a:latin typeface="Gill Sans"/>
                <a:ea typeface="Gill Sans"/>
                <a:cs typeface="Gill Sans"/>
                <a:sym typeface="Gill Sans"/>
                <a:hlinkClick r:id="rId6"/>
              </a:rPr>
              <a:t>https://www.openmainframeproject.org/about/join</a:t>
            </a:r>
            <a:r>
              <a:rPr b="0" i="0" lang="en-US" sz="1600" u="none" cap="none" strike="noStrike">
                <a:solidFill>
                  <a:schemeClr val="dk1"/>
                </a:solidFill>
                <a:latin typeface="Gill Sans"/>
                <a:ea typeface="Gill Sans"/>
                <a:cs typeface="Gill Sans"/>
                <a:sym typeface="Gill Sans"/>
              </a:rPr>
              <a:t> or email at </a:t>
            </a:r>
            <a:r>
              <a:rPr b="0" i="0" lang="en-US" sz="1600" u="sng" cap="none" strike="noStrike">
                <a:solidFill>
                  <a:schemeClr val="hlink"/>
                </a:solidFill>
                <a:latin typeface="Gill Sans"/>
                <a:ea typeface="Gill Sans"/>
                <a:cs typeface="Gill Sans"/>
                <a:sym typeface="Gill Sans"/>
                <a:hlinkClick r:id="rId7"/>
              </a:rPr>
              <a:t>membership@openmainframe</a:t>
            </a:r>
            <a:r>
              <a:rPr lang="en-US" sz="1600" u="sng">
                <a:solidFill>
                  <a:schemeClr val="hlink"/>
                </a:solidFill>
                <a:hlinkClick r:id="rId8"/>
              </a:rPr>
              <a:t>project.com</a:t>
            </a:r>
            <a:r>
              <a:rPr lang="en-US" sz="1600"/>
              <a:t> </a:t>
            </a:r>
            <a:endParaRPr sz="1600"/>
          </a:p>
          <a:p>
            <a:pPr indent="-158750" lvl="1" marL="742950" marR="0" rtl="0" algn="l">
              <a:lnSpc>
                <a:spcPct val="100000"/>
              </a:lnSpc>
              <a:spcBef>
                <a:spcPts val="720"/>
              </a:spcBef>
              <a:spcAft>
                <a:spcPts val="0"/>
              </a:spcAft>
              <a:buSzPts val="1600"/>
              <a:buChar char="–"/>
            </a:pPr>
            <a:r>
              <a:rPr lang="en-US" sz="1600"/>
              <a:t>If you are ready to pursue corporate members, complete the paperwork at </a:t>
            </a:r>
            <a:r>
              <a:rPr lang="en-US" sz="1600" u="sng">
                <a:solidFill>
                  <a:schemeClr val="hlink"/>
                </a:solidFill>
                <a:hlinkClick r:id="rId9"/>
              </a:rPr>
              <a:t>https://joinnow.openmainframeproject.org</a:t>
            </a:r>
            <a:r>
              <a:rPr lang="en-US" sz="1600"/>
              <a:t> </a:t>
            </a:r>
            <a:endParaRPr sz="1800"/>
          </a:p>
        </p:txBody>
      </p:sp>
      <p:pic>
        <p:nvPicPr>
          <p:cNvPr descr="OpenMainframe_Logo_Pantone.png" id="477" name="Google Shape;477;p53"/>
          <p:cNvPicPr preferRelativeResize="0"/>
          <p:nvPr/>
        </p:nvPicPr>
        <p:blipFill rotWithShape="1">
          <a:blip r:embed="rId10">
            <a:alphaModFix/>
          </a:blip>
          <a:srcRect b="0" l="0" r="0" t="0"/>
          <a:stretch/>
        </p:blipFill>
        <p:spPr>
          <a:xfrm>
            <a:off x="8307388" y="100013"/>
            <a:ext cx="469899" cy="519112"/>
          </a:xfrm>
          <a:prstGeom prst="rect">
            <a:avLst/>
          </a:prstGeom>
          <a:noFill/>
          <a:ln>
            <a:noFill/>
          </a:ln>
        </p:spPr>
      </p:pic>
      <p:sp>
        <p:nvSpPr>
          <p:cNvPr id="478" name="Google Shape;478;p53"/>
          <p:cNvSpPr/>
          <p:nvPr/>
        </p:nvSpPr>
        <p:spPr>
          <a:xfrm>
            <a:off x="298450" y="646112"/>
            <a:ext cx="43308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479" name="Google Shape;479;p5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4"/>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nvSpPr>
        <p:spPr>
          <a:xfrm>
            <a:off x="0" y="0"/>
            <a:ext cx="23190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186" name="Google Shape;186;p2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187" name="Google Shape;187;p29"/>
          <p:cNvPicPr preferRelativeResize="0"/>
          <p:nvPr/>
        </p:nvPicPr>
        <p:blipFill>
          <a:blip r:embed="rId4">
            <a:alphaModFix/>
          </a:blip>
          <a:stretch>
            <a:fillRect/>
          </a:stretch>
        </p:blipFill>
        <p:spPr>
          <a:xfrm>
            <a:off x="2319110" y="0"/>
            <a:ext cx="6824889" cy="47177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193" name="Google Shape;193;p30"/>
          <p:cNvPicPr preferRelativeResize="0"/>
          <p:nvPr/>
        </p:nvPicPr>
        <p:blipFill>
          <a:blip r:embed="rId3">
            <a:alphaModFix/>
          </a:blip>
          <a:stretch>
            <a:fillRect/>
          </a:stretch>
        </p:blipFill>
        <p:spPr>
          <a:xfrm>
            <a:off x="0" y="0"/>
            <a:ext cx="9144001" cy="5170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97" name="Shape 197"/>
        <p:cNvGrpSpPr/>
        <p:nvPr/>
      </p:nvGrpSpPr>
      <p:grpSpPr>
        <a:xfrm>
          <a:off x="0" y="0"/>
          <a:ext cx="0" cy="0"/>
          <a:chOff x="0" y="0"/>
          <a:chExt cx="0" cy="0"/>
        </a:xfrm>
      </p:grpSpPr>
      <p:graphicFrame>
        <p:nvGraphicFramePr>
          <p:cNvPr id="198" name="Google Shape;198;p31"/>
          <p:cNvGraphicFramePr/>
          <p:nvPr/>
        </p:nvGraphicFramePr>
        <p:xfrm>
          <a:off x="295400" y="64400"/>
          <a:ext cx="3000000" cy="3000000"/>
        </p:xfrm>
        <a:graphic>
          <a:graphicData uri="http://schemas.openxmlformats.org/drawingml/2006/table">
            <a:tbl>
              <a:tblPr>
                <a:noFill/>
                <a:tableStyleId>{7217D8C3-5E1B-4183-B9BA-1187B5089CE1}</a:tableStyleId>
              </a:tblPr>
              <a:tblGrid>
                <a:gridCol w="1275475"/>
                <a:gridCol w="1383950"/>
                <a:gridCol w="1819275"/>
                <a:gridCol w="1246825"/>
                <a:gridCol w="1431775"/>
                <a:gridCol w="1431775"/>
              </a:tblGrid>
              <a:tr h="1102050">
                <a:tc>
                  <a:txBody>
                    <a:bodyPr/>
                    <a:lstStyle/>
                    <a:p>
                      <a:pPr indent="0" lvl="0" marL="0" rtl="0" algn="ctr">
                        <a:spcBef>
                          <a:spcPts val="0"/>
                        </a:spcBef>
                        <a:spcAft>
                          <a:spcPts val="0"/>
                        </a:spcAft>
                        <a:buNone/>
                      </a:pPr>
                      <a:r>
                        <a:rPr b="1" lang="en-US" sz="4000">
                          <a:solidFill>
                            <a:srgbClr val="1F608B"/>
                          </a:solidFill>
                        </a:rPr>
                        <a:t>5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43</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18</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300+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30,000+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99" name="Google Shape;199;p31"/>
          <p:cNvPicPr preferRelativeResize="0"/>
          <p:nvPr/>
        </p:nvPicPr>
        <p:blipFill>
          <a:blip r:embed="rId3">
            <a:alphaModFix/>
          </a:blip>
          <a:stretch>
            <a:fillRect/>
          </a:stretch>
        </p:blipFill>
        <p:spPr>
          <a:xfrm>
            <a:off x="0" y="1532807"/>
            <a:ext cx="9143998" cy="36106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2"/>
          <p:cNvPicPr preferRelativeResize="0"/>
          <p:nvPr/>
        </p:nvPicPr>
        <p:blipFill rotWithShape="1">
          <a:blip r:embed="rId3">
            <a:alphaModFix/>
          </a:blip>
          <a:srcRect b="0" l="0" r="0" t="0"/>
          <a:stretch/>
        </p:blipFill>
        <p:spPr>
          <a:xfrm>
            <a:off x="0" y="304800"/>
            <a:ext cx="9144000" cy="4835901"/>
          </a:xfrm>
          <a:prstGeom prst="rect">
            <a:avLst/>
          </a:prstGeom>
          <a:noFill/>
          <a:ln>
            <a:noFill/>
          </a:ln>
        </p:spPr>
      </p:pic>
      <p:sp>
        <p:nvSpPr>
          <p:cNvPr id="205" name="Google Shape;205;p32"/>
          <p:cNvSpPr txBox="1"/>
          <p:nvPr>
            <p:ph type="title"/>
          </p:nvPr>
        </p:nvSpPr>
        <p:spPr>
          <a:xfrm>
            <a:off x="0" y="2425"/>
            <a:ext cx="88323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600"/>
              <a:t>Open Source Isn’t Slowing Down Any Time Soon</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p:nvPr/>
        </p:nvSpPr>
        <p:spPr>
          <a:xfrm>
            <a:off x="1224318" y="1581764"/>
            <a:ext cx="6966921" cy="2298172"/>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211" name="Google Shape;211;p33"/>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212" name="Google Shape;212;p33"/>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213" name="Google Shape;213;p33"/>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214" name="Google Shape;214;p33"/>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215" name="Google Shape;215;p3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p:nvPr/>
        </p:nvSpPr>
        <p:spPr>
          <a:xfrm>
            <a:off x="1224318" y="1581764"/>
            <a:ext cx="6966900" cy="229815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221" name="Google Shape;221;p34"/>
          <p:cNvCxnSpPr/>
          <p:nvPr/>
        </p:nvCxnSpPr>
        <p:spPr>
          <a:xfrm>
            <a:off x="1218105" y="1465545"/>
            <a:ext cx="0" cy="2414475"/>
          </a:xfrm>
          <a:prstGeom prst="straightConnector1">
            <a:avLst/>
          </a:prstGeom>
          <a:noFill/>
          <a:ln cap="flat" cmpd="sng" w="12700">
            <a:solidFill>
              <a:schemeClr val="accent1"/>
            </a:solidFill>
            <a:prstDash val="solid"/>
            <a:miter lim="800000"/>
            <a:headEnd len="sm" w="sm" type="none"/>
            <a:tailEnd len="sm" w="sm" type="none"/>
          </a:ln>
        </p:spPr>
      </p:cxnSp>
      <p:cxnSp>
        <p:nvCxnSpPr>
          <p:cNvPr id="222" name="Google Shape;222;p34"/>
          <p:cNvCxnSpPr/>
          <p:nvPr/>
        </p:nvCxnSpPr>
        <p:spPr>
          <a:xfrm>
            <a:off x="1211893" y="3879937"/>
            <a:ext cx="7017750" cy="0"/>
          </a:xfrm>
          <a:prstGeom prst="straightConnector1">
            <a:avLst/>
          </a:prstGeom>
          <a:noFill/>
          <a:ln cap="flat" cmpd="sng" w="12700">
            <a:solidFill>
              <a:schemeClr val="accent1"/>
            </a:solidFill>
            <a:prstDash val="solid"/>
            <a:miter lim="800000"/>
            <a:headEnd len="sm" w="sm" type="none"/>
            <a:tailEnd len="sm" w="sm" type="none"/>
          </a:ln>
        </p:spPr>
      </p:cxnSp>
      <p:sp>
        <p:nvSpPr>
          <p:cNvPr id="223" name="Google Shape;223;p34"/>
          <p:cNvSpPr txBox="1"/>
          <p:nvPr/>
        </p:nvSpPr>
        <p:spPr>
          <a:xfrm rot="-5400000">
            <a:off x="-197556" y="2430966"/>
            <a:ext cx="250447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224" name="Google Shape;224;p34"/>
          <p:cNvSpPr txBox="1"/>
          <p:nvPr/>
        </p:nvSpPr>
        <p:spPr>
          <a:xfrm>
            <a:off x="2771384" y="3879937"/>
            <a:ext cx="346342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225" name="Google Shape;225;p34"/>
          <p:cNvSpPr/>
          <p:nvPr/>
        </p:nvSpPr>
        <p:spPr>
          <a:xfrm>
            <a:off x="1211893" y="1474939"/>
            <a:ext cx="258300" cy="2405025"/>
          </a:xfrm>
          <a:prstGeom prst="rect">
            <a:avLst/>
          </a:prstGeom>
          <a:solidFill>
            <a:srgbClr val="BFBFBF">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26" name="Google Shape;226;p34"/>
          <p:cNvSpPr/>
          <p:nvPr/>
        </p:nvSpPr>
        <p:spPr>
          <a:xfrm rot="1592564">
            <a:off x="1700665" y="2546436"/>
            <a:ext cx="2066898" cy="554332"/>
          </a:xfrm>
          <a:prstGeom prst="leftArrow">
            <a:avLst>
              <a:gd fmla="val 50000" name="adj1"/>
              <a:gd fmla="val 50000" name="adj2"/>
            </a:avLst>
          </a:prstGeom>
          <a:solidFill>
            <a:srgbClr val="1096D5"/>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US" sz="1400">
                <a:solidFill>
                  <a:schemeClr val="lt1"/>
                </a:solidFill>
                <a:latin typeface="Gill Sans"/>
                <a:ea typeface="Gill Sans"/>
                <a:cs typeface="Gill Sans"/>
                <a:sym typeface="Gill Sans"/>
              </a:rPr>
              <a:t>Build Ecosystems</a:t>
            </a:r>
            <a:endParaRPr sz="1100"/>
          </a:p>
        </p:txBody>
      </p:sp>
      <p:sp>
        <p:nvSpPr>
          <p:cNvPr id="227" name="Google Shape;227;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t>LF seeks to accelerate new projects to adoption and sustainability</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233" name="Google Shape;233;p35"/>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234" name="Google Shape;234;p35"/>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235" name="Google Shape;235;p35"/>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236" name="Google Shape;236;p35"/>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237" name="Google Shape;237;p35"/>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238" name="Google Shape;238;p35"/>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239" name="Google Shape;239;p35"/>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240" name="Google Shape;240;p35"/>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241" name="Google Shape;241;p35"/>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242" name="Google Shape;242;p35"/>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243" name="Google Shape;243;p3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